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Arimo" charset="1" panose="020B0604020202020204"/>
      <p:regular r:id="rId32"/>
    </p:embeddedFont>
    <p:embeddedFont>
      <p:font typeface="Poppins Light" charset="1" panose="00000400000000000000"/>
      <p:regular r:id="rId33"/>
    </p:embeddedFont>
    <p:embeddedFont>
      <p:font typeface="HK Modular" charset="1" panose="00000800000000000000"/>
      <p:regular r:id="rId34"/>
    </p:embeddedFont>
    <p:embeddedFont>
      <p:font typeface="Poppins Semi-Bold" charset="1" panose="00000700000000000000"/>
      <p:regular r:id="rId35"/>
    </p:embeddedFont>
    <p:embeddedFont>
      <p:font typeface="Poppins" charset="1" panose="00000500000000000000"/>
      <p:regular r:id="rId36"/>
    </p:embeddedFont>
    <p:embeddedFont>
      <p:font typeface="Glacial Indifference" charset="1" panose="0000000000000000000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https://threatmap.bitdefender.com" TargetMode="External" Type="http://schemas.openxmlformats.org/officeDocument/2006/relationships/hyperlink"/></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https://owasp.org/www-project-top-ten/"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 Id="rId6" Target="../media/image21.png" Type="http://schemas.openxmlformats.org/officeDocument/2006/relationships/image"/><Relationship Id="rId7" Target="https://owasp.org/www-project-juice-shop/"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https://www.crowdstrike.com/wp-content/uploads/2024/08/Channel-File-291-Incident-Root-Cause-Analysis-08.06.2024.pdf"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https://sansec.io/research/polyfill-supply-chain-attack" TargetMode="External" Type="http://schemas.openxmlformats.org/officeDocument/2006/relationships/hyperlink"/><Relationship Id="rId6" Target="http://web.archive.org/web/20240000000000*/pollyfill.io" TargetMode="External" Type="http://schemas.openxmlformats.org/officeDocument/2006/relationships/hyperlink"/><Relationship Id="rId7" Target="https://www.csis.org/programs/strategic-technologies-program/significant-cyber-incidents" TargetMode="External" Type="http://schemas.openxmlformats.org/officeDocument/2006/relationships/hyperlink"/></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8.jpe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3.jpe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https://attack.mitre.org"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show="false">
  <p:cSld>
    <p:bg>
      <p:bgPr>
        <a:solidFill>
          <a:srgbClr val="050B18"/>
        </a:solidFill>
      </p:bgPr>
    </p:bg>
    <p:spTree>
      <p:nvGrpSpPr>
        <p:cNvPr id="1" name=""/>
        <p:cNvGrpSpPr/>
        <p:nvPr/>
      </p:nvGrpSpPr>
      <p:grpSpPr>
        <a:xfrm>
          <a:off x="0" y="0"/>
          <a:ext cx="0" cy="0"/>
          <a:chOff x="0" y="0"/>
          <a:chExt cx="0" cy="0"/>
        </a:xfrm>
      </p:grpSpPr>
      <p:sp>
        <p:nvSpPr>
          <p:cNvPr name="TextBox 2" id="2"/>
          <p:cNvSpPr txBox="true"/>
          <p:nvPr/>
        </p:nvSpPr>
        <p:spPr>
          <a:xfrm rot="0">
            <a:off x="5004118" y="4682807"/>
            <a:ext cx="8898096" cy="807085"/>
          </a:xfrm>
          <a:prstGeom prst="rect">
            <a:avLst/>
          </a:prstGeom>
        </p:spPr>
        <p:txBody>
          <a:bodyPr anchor="t" rtlCol="false" tIns="0" lIns="0" bIns="0" rIns="0">
            <a:spAutoFit/>
          </a:bodyPr>
          <a:lstStyle/>
          <a:p>
            <a:pPr algn="l">
              <a:lnSpc>
                <a:spcPts val="6439"/>
              </a:lnSpc>
            </a:pPr>
            <a:r>
              <a:rPr lang="en-US" sz="4599" u="sng">
                <a:solidFill>
                  <a:srgbClr val="FFFFFF"/>
                </a:solidFill>
                <a:latin typeface="Arimo"/>
                <a:ea typeface="Arimo"/>
                <a:cs typeface="Arimo"/>
                <a:sym typeface="Arimo"/>
                <a:hlinkClick r:id="rId2" tooltip="https://threatmap.bitdefender.com"/>
              </a:rPr>
              <a:t>https://threatmap.bitdefender.com/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165236" y="2450115"/>
            <a:ext cx="20465418" cy="1778747"/>
            <a:chOff x="0" y="0"/>
            <a:chExt cx="5390069" cy="468476"/>
          </a:xfrm>
        </p:grpSpPr>
        <p:sp>
          <p:nvSpPr>
            <p:cNvPr name="Freeform 15" id="15"/>
            <p:cNvSpPr/>
            <p:nvPr/>
          </p:nvSpPr>
          <p:spPr>
            <a:xfrm flipH="false" flipV="false" rot="0">
              <a:off x="0" y="0"/>
              <a:ext cx="5390069" cy="468476"/>
            </a:xfrm>
            <a:custGeom>
              <a:avLst/>
              <a:gdLst/>
              <a:ahLst/>
              <a:cxnLst/>
              <a:rect r="r" b="b" t="t" l="l"/>
              <a:pathLst>
                <a:path h="468476" w="5390069">
                  <a:moveTo>
                    <a:pt x="0" y="0"/>
                  </a:moveTo>
                  <a:lnTo>
                    <a:pt x="5390069" y="0"/>
                  </a:lnTo>
                  <a:lnTo>
                    <a:pt x="5390069" y="468476"/>
                  </a:lnTo>
                  <a:lnTo>
                    <a:pt x="0" y="468476"/>
                  </a:lnTo>
                  <a:close/>
                </a:path>
              </a:pathLst>
            </a:custGeom>
            <a:gradFill rotWithShape="true">
              <a:gsLst>
                <a:gs pos="0">
                  <a:srgbClr val="071121">
                    <a:alpha val="100000"/>
                  </a:srgbClr>
                </a:gs>
                <a:gs pos="50000">
                  <a:srgbClr val="4F5661">
                    <a:alpha val="78500"/>
                  </a:srgbClr>
                </a:gs>
                <a:gs pos="100000">
                  <a:srgbClr val="060F1F">
                    <a:alpha val="0"/>
                  </a:srgbClr>
                </a:gs>
              </a:gsLst>
              <a:lin ang="0"/>
            </a:gradFill>
          </p:spPr>
        </p:sp>
        <p:sp>
          <p:nvSpPr>
            <p:cNvPr name="TextBox 16" id="16"/>
            <p:cNvSpPr txBox="true"/>
            <p:nvPr/>
          </p:nvSpPr>
          <p:spPr>
            <a:xfrm>
              <a:off x="0" y="0"/>
              <a:ext cx="5390069" cy="468476"/>
            </a:xfrm>
            <a:prstGeom prst="rect">
              <a:avLst/>
            </a:prstGeom>
          </p:spPr>
          <p:txBody>
            <a:bodyPr anchor="ctr" rtlCol="false" tIns="50800" lIns="50800" bIns="50800" rIns="50800"/>
            <a:lstStyle/>
            <a:p>
              <a:pPr algn="ctr">
                <a:lnSpc>
                  <a:spcPts val="1917"/>
                </a:lnSpc>
              </a:pPr>
            </a:p>
          </p:txBody>
        </p:sp>
      </p:grpSp>
      <p:sp>
        <p:nvSpPr>
          <p:cNvPr name="Freeform 17" id="17"/>
          <p:cNvSpPr/>
          <p:nvPr/>
        </p:nvSpPr>
        <p:spPr>
          <a:xfrm flipH="false" flipV="false" rot="0">
            <a:off x="-351898" y="2769979"/>
            <a:ext cx="3487675" cy="1223269"/>
          </a:xfrm>
          <a:custGeom>
            <a:avLst/>
            <a:gdLst/>
            <a:ahLst/>
            <a:cxnLst/>
            <a:rect r="r" b="b" t="t" l="l"/>
            <a:pathLst>
              <a:path h="1223269" w="3487675">
                <a:moveTo>
                  <a:pt x="0" y="0"/>
                </a:moveTo>
                <a:lnTo>
                  <a:pt x="3487675" y="0"/>
                </a:lnTo>
                <a:lnTo>
                  <a:pt x="3487675" y="1223269"/>
                </a:lnTo>
                <a:lnTo>
                  <a:pt x="0" y="1223269"/>
                </a:lnTo>
                <a:lnTo>
                  <a:pt x="0" y="0"/>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4410751" y="4568422"/>
            <a:ext cx="9028110" cy="6105341"/>
          </a:xfrm>
          <a:custGeom>
            <a:avLst/>
            <a:gdLst/>
            <a:ahLst/>
            <a:cxnLst/>
            <a:rect r="r" b="b" t="t" l="l"/>
            <a:pathLst>
              <a:path h="6105341" w="9028110">
                <a:moveTo>
                  <a:pt x="0" y="0"/>
                </a:moveTo>
                <a:lnTo>
                  <a:pt x="9028110" y="0"/>
                </a:lnTo>
                <a:lnTo>
                  <a:pt x="9028110" y="6105341"/>
                </a:lnTo>
                <a:lnTo>
                  <a:pt x="0" y="6105341"/>
                </a:lnTo>
                <a:lnTo>
                  <a:pt x="0" y="0"/>
                </a:lnTo>
                <a:close/>
              </a:path>
            </a:pathLst>
          </a:custGeom>
          <a:blipFill>
            <a:blip r:embed="rId7"/>
            <a:stretch>
              <a:fillRect l="0" t="0" r="0" b="0"/>
            </a:stretch>
          </a:blipFill>
        </p:spPr>
      </p:sp>
      <p:sp>
        <p:nvSpPr>
          <p:cNvPr name="TextBox 19" id="19"/>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9</a:t>
            </a:r>
          </a:p>
        </p:txBody>
      </p:sp>
      <p:sp>
        <p:nvSpPr>
          <p:cNvPr name="TextBox 20" id="20"/>
          <p:cNvSpPr txBox="true"/>
          <p:nvPr/>
        </p:nvSpPr>
        <p:spPr>
          <a:xfrm rot="0">
            <a:off x="3387655" y="498959"/>
            <a:ext cx="7773423" cy="1743119"/>
          </a:xfrm>
          <a:prstGeom prst="rect">
            <a:avLst/>
          </a:prstGeom>
        </p:spPr>
        <p:txBody>
          <a:bodyPr anchor="t" rtlCol="false" tIns="0" lIns="0" bIns="0" rIns="0">
            <a:spAutoFit/>
          </a:bodyPr>
          <a:lstStyle/>
          <a:p>
            <a:pPr algn="l">
              <a:lnSpc>
                <a:spcPts val="6753"/>
              </a:lnSpc>
              <a:spcBef>
                <a:spcPct val="0"/>
              </a:spcBef>
            </a:pPr>
            <a:r>
              <a:rPr lang="en-US" sz="6252" spc="787">
                <a:solidFill>
                  <a:srgbClr val="FFFFFF"/>
                </a:solidFill>
                <a:latin typeface="HK Modular"/>
                <a:ea typeface="HK Modular"/>
                <a:cs typeface="HK Modular"/>
                <a:sym typeface="HK Modular"/>
              </a:rPr>
              <a:t>Cidr Notation</a:t>
            </a:r>
          </a:p>
        </p:txBody>
      </p:sp>
      <p:sp>
        <p:nvSpPr>
          <p:cNvPr name="TextBox 21" id="21"/>
          <p:cNvSpPr txBox="true"/>
          <p:nvPr/>
        </p:nvSpPr>
        <p:spPr>
          <a:xfrm rot="0">
            <a:off x="3507475" y="2910878"/>
            <a:ext cx="8185986" cy="1082370"/>
          </a:xfrm>
          <a:prstGeom prst="rect">
            <a:avLst/>
          </a:prstGeom>
        </p:spPr>
        <p:txBody>
          <a:bodyPr anchor="t" rtlCol="false" tIns="0" lIns="0" bIns="0" rIns="0">
            <a:spAutoFit/>
          </a:bodyPr>
          <a:lstStyle/>
          <a:p>
            <a:pPr algn="l">
              <a:lnSpc>
                <a:spcPts val="2825"/>
              </a:lnSpc>
            </a:pPr>
            <a:r>
              <a:rPr lang="en-US" sz="2062">
                <a:solidFill>
                  <a:srgbClr val="FFFFFF"/>
                </a:solidFill>
                <a:latin typeface="Poppins Light"/>
                <a:ea typeface="Poppins Light"/>
                <a:cs typeface="Poppins Light"/>
                <a:sym typeface="Poppins Light"/>
              </a:rPr>
              <a:t>CIDR Notation is the fast way to write your network mask (Like 255.255.255.0 that defines what ip addresses you computer can get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7917052" y="1048636"/>
            <a:ext cx="2453896" cy="2453896"/>
          </a:xfrm>
          <a:custGeom>
            <a:avLst/>
            <a:gdLst/>
            <a:ahLst/>
            <a:cxnLst/>
            <a:rect r="r" b="b" t="t" l="l"/>
            <a:pathLst>
              <a:path h="2453896" w="2453896">
                <a:moveTo>
                  <a:pt x="0" y="0"/>
                </a:moveTo>
                <a:lnTo>
                  <a:pt x="2453896" y="0"/>
                </a:lnTo>
                <a:lnTo>
                  <a:pt x="2453896" y="2453896"/>
                </a:lnTo>
                <a:lnTo>
                  <a:pt x="0" y="2453896"/>
                </a:lnTo>
                <a:lnTo>
                  <a:pt x="0" y="0"/>
                </a:lnTo>
                <a:close/>
              </a:path>
            </a:pathLst>
          </a:custGeom>
          <a:blipFill>
            <a:blip r:embed="rId5"/>
            <a:stretch>
              <a:fillRect l="0" t="0" r="0" b="0"/>
            </a:stretch>
          </a:blipFill>
        </p:spPr>
      </p:sp>
      <p:sp>
        <p:nvSpPr>
          <p:cNvPr name="TextBox 15" id="15"/>
          <p:cNvSpPr txBox="true"/>
          <p:nvPr/>
        </p:nvSpPr>
        <p:spPr>
          <a:xfrm rot="0">
            <a:off x="1391939" y="859732"/>
            <a:ext cx="62331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10</a:t>
            </a:r>
          </a:p>
        </p:txBody>
      </p:sp>
      <p:sp>
        <p:nvSpPr>
          <p:cNvPr name="TextBox 16" id="16"/>
          <p:cNvSpPr txBox="true"/>
          <p:nvPr/>
        </p:nvSpPr>
        <p:spPr>
          <a:xfrm rot="0">
            <a:off x="3628799" y="4197366"/>
            <a:ext cx="11030402" cy="913310"/>
          </a:xfrm>
          <a:prstGeom prst="rect">
            <a:avLst/>
          </a:prstGeom>
        </p:spPr>
        <p:txBody>
          <a:bodyPr anchor="t" rtlCol="false" tIns="0" lIns="0" bIns="0" rIns="0">
            <a:spAutoFit/>
          </a:bodyPr>
          <a:lstStyle/>
          <a:p>
            <a:pPr algn="ctr">
              <a:lnSpc>
                <a:spcPts val="6947"/>
              </a:lnSpc>
            </a:pPr>
            <a:r>
              <a:rPr lang="en-US" sz="6433" spc="810">
                <a:solidFill>
                  <a:srgbClr val="FFFFFF"/>
                </a:solidFill>
                <a:latin typeface="HK Modular"/>
                <a:ea typeface="HK Modular"/>
                <a:cs typeface="HK Modular"/>
                <a:sym typeface="HK Modular"/>
              </a:rPr>
              <a:t>Web Security</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620782" y="4259504"/>
            <a:ext cx="20465418" cy="3921724"/>
            <a:chOff x="0" y="0"/>
            <a:chExt cx="5390069" cy="1032882"/>
          </a:xfrm>
        </p:grpSpPr>
        <p:sp>
          <p:nvSpPr>
            <p:cNvPr name="Freeform 15" id="15"/>
            <p:cNvSpPr/>
            <p:nvPr/>
          </p:nvSpPr>
          <p:spPr>
            <a:xfrm flipH="false" flipV="false" rot="0">
              <a:off x="0" y="0"/>
              <a:ext cx="5390069" cy="1032882"/>
            </a:xfrm>
            <a:custGeom>
              <a:avLst/>
              <a:gdLst/>
              <a:ahLst/>
              <a:cxnLst/>
              <a:rect r="r" b="b" t="t" l="l"/>
              <a:pathLst>
                <a:path h="1032882" w="5390069">
                  <a:moveTo>
                    <a:pt x="0" y="0"/>
                  </a:moveTo>
                  <a:lnTo>
                    <a:pt x="5390069" y="0"/>
                  </a:lnTo>
                  <a:lnTo>
                    <a:pt x="5390069" y="1032882"/>
                  </a:lnTo>
                  <a:lnTo>
                    <a:pt x="0" y="1032882"/>
                  </a:lnTo>
                  <a:close/>
                </a:path>
              </a:pathLst>
            </a:custGeom>
            <a:gradFill rotWithShape="true">
              <a:gsLst>
                <a:gs pos="0">
                  <a:srgbClr val="071121">
                    <a:alpha val="31000"/>
                  </a:srgbClr>
                </a:gs>
                <a:gs pos="50000">
                  <a:srgbClr val="4F5661">
                    <a:alpha val="24335"/>
                  </a:srgbClr>
                </a:gs>
                <a:gs pos="100000">
                  <a:srgbClr val="060F1F">
                    <a:alpha val="0"/>
                  </a:srgbClr>
                </a:gs>
              </a:gsLst>
              <a:lin ang="0"/>
            </a:gradFill>
          </p:spPr>
        </p:sp>
        <p:sp>
          <p:nvSpPr>
            <p:cNvPr name="TextBox 16" id="16"/>
            <p:cNvSpPr txBox="true"/>
            <p:nvPr/>
          </p:nvSpPr>
          <p:spPr>
            <a:xfrm>
              <a:off x="0" y="0"/>
              <a:ext cx="5390069" cy="1032882"/>
            </a:xfrm>
            <a:prstGeom prst="rect">
              <a:avLst/>
            </a:prstGeom>
          </p:spPr>
          <p:txBody>
            <a:bodyPr anchor="ctr" rtlCol="false" tIns="50800" lIns="50800" bIns="50800" rIns="50800"/>
            <a:lstStyle/>
            <a:p>
              <a:pPr algn="ctr">
                <a:lnSpc>
                  <a:spcPts val="1917"/>
                </a:lnSpc>
              </a:pPr>
            </a:p>
          </p:txBody>
        </p:sp>
      </p:grpSp>
      <p:grpSp>
        <p:nvGrpSpPr>
          <p:cNvPr name="Group 17" id="17"/>
          <p:cNvGrpSpPr/>
          <p:nvPr/>
        </p:nvGrpSpPr>
        <p:grpSpPr>
          <a:xfrm rot="0">
            <a:off x="1028700" y="5058375"/>
            <a:ext cx="392527" cy="392527"/>
            <a:chOff x="0" y="0"/>
            <a:chExt cx="103382" cy="103382"/>
          </a:xfrm>
        </p:grpSpPr>
        <p:sp>
          <p:nvSpPr>
            <p:cNvPr name="Freeform 18" id="18"/>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19" id="19"/>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0" id="20"/>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11</a:t>
            </a:r>
          </a:p>
        </p:txBody>
      </p:sp>
      <p:sp>
        <p:nvSpPr>
          <p:cNvPr name="TextBox 21" id="21"/>
          <p:cNvSpPr txBox="true"/>
          <p:nvPr/>
        </p:nvSpPr>
        <p:spPr>
          <a:xfrm rot="0">
            <a:off x="3131639" y="1509148"/>
            <a:ext cx="12456529" cy="1731107"/>
          </a:xfrm>
          <a:prstGeom prst="rect">
            <a:avLst/>
          </a:prstGeom>
        </p:spPr>
        <p:txBody>
          <a:bodyPr anchor="t" rtlCol="false" tIns="0" lIns="0" bIns="0" rIns="0">
            <a:spAutoFit/>
          </a:bodyPr>
          <a:lstStyle/>
          <a:p>
            <a:pPr algn="ctr">
              <a:lnSpc>
                <a:spcPts val="6753"/>
              </a:lnSpc>
              <a:spcBef>
                <a:spcPct val="0"/>
              </a:spcBef>
            </a:pPr>
            <a:r>
              <a:rPr lang="en-US" sz="6252" spc="787">
                <a:solidFill>
                  <a:srgbClr val="FFFFFF"/>
                </a:solidFill>
                <a:latin typeface="HK Modular"/>
                <a:ea typeface="HK Modular"/>
                <a:cs typeface="HK Modular"/>
                <a:sym typeface="HK Modular"/>
              </a:rPr>
              <a:t>Common Vulnerabilities</a:t>
            </a:r>
          </a:p>
        </p:txBody>
      </p:sp>
      <p:sp>
        <p:nvSpPr>
          <p:cNvPr name="TextBox 22" id="22"/>
          <p:cNvSpPr txBox="true"/>
          <p:nvPr/>
        </p:nvSpPr>
        <p:spPr>
          <a:xfrm rot="0">
            <a:off x="1655971" y="4911764"/>
            <a:ext cx="2951337" cy="695272"/>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Broken Access Control</a:t>
            </a:r>
          </a:p>
        </p:txBody>
      </p:sp>
      <p:sp>
        <p:nvSpPr>
          <p:cNvPr name="TextBox 23" id="23"/>
          <p:cNvSpPr txBox="true"/>
          <p:nvPr/>
        </p:nvSpPr>
        <p:spPr>
          <a:xfrm rot="0">
            <a:off x="1655971" y="5790723"/>
            <a:ext cx="4923524" cy="2263670"/>
          </a:xfrm>
          <a:prstGeom prst="rect">
            <a:avLst/>
          </a:prstGeom>
        </p:spPr>
        <p:txBody>
          <a:bodyPr anchor="t" rtlCol="false" tIns="0" lIns="0" bIns="0" rIns="0">
            <a:spAutoFit/>
          </a:bodyPr>
          <a:lstStyle/>
          <a:p>
            <a:pPr algn="l">
              <a:lnSpc>
                <a:spcPts val="2554"/>
              </a:lnSpc>
            </a:pPr>
            <a:r>
              <a:rPr lang="en-US" sz="1864">
                <a:solidFill>
                  <a:srgbClr val="FFFFFF"/>
                </a:solidFill>
                <a:latin typeface="Poppins"/>
                <a:ea typeface="Poppins"/>
                <a:cs typeface="Poppins"/>
                <a:sym typeface="Poppins"/>
              </a:rPr>
              <a:t>Users can act outside of their intended permissions from viewing folders they shouldn’t be able to. to finding files not intended for public display</a:t>
            </a:r>
          </a:p>
          <a:p>
            <a:pPr algn="l">
              <a:lnSpc>
                <a:spcPts val="2554"/>
              </a:lnSpc>
            </a:pPr>
          </a:p>
          <a:p>
            <a:pPr algn="l">
              <a:lnSpc>
                <a:spcPts val="2554"/>
              </a:lnSpc>
            </a:pPr>
            <a:r>
              <a:rPr lang="en-US" sz="1864">
                <a:solidFill>
                  <a:srgbClr val="FFFFFF"/>
                </a:solidFill>
                <a:latin typeface="Poppins"/>
                <a:ea typeface="Poppins"/>
                <a:cs typeface="Poppins"/>
                <a:sym typeface="Poppins"/>
              </a:rPr>
              <a:t>Google</a:t>
            </a:r>
          </a:p>
          <a:p>
            <a:pPr algn="l">
              <a:lnSpc>
                <a:spcPts val="2554"/>
              </a:lnSpc>
            </a:pPr>
            <a:r>
              <a:rPr lang="en-US" sz="1864">
                <a:solidFill>
                  <a:srgbClr val="FFFFFF"/>
                </a:solidFill>
                <a:latin typeface="Poppins"/>
                <a:ea typeface="Poppins"/>
                <a:cs typeface="Poppins"/>
                <a:sym typeface="Poppins"/>
              </a:rPr>
              <a:t>“not for public release filtype:pdf”</a:t>
            </a:r>
          </a:p>
        </p:txBody>
      </p:sp>
      <p:grpSp>
        <p:nvGrpSpPr>
          <p:cNvPr name="Group 24" id="24"/>
          <p:cNvGrpSpPr/>
          <p:nvPr/>
        </p:nvGrpSpPr>
        <p:grpSpPr>
          <a:xfrm rot="0">
            <a:off x="6817619" y="5058375"/>
            <a:ext cx="392527" cy="392527"/>
            <a:chOff x="0" y="0"/>
            <a:chExt cx="103382" cy="103382"/>
          </a:xfrm>
        </p:grpSpPr>
        <p:sp>
          <p:nvSpPr>
            <p:cNvPr name="Freeform 25" id="25"/>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26" id="26"/>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7" id="27"/>
          <p:cNvSpPr txBox="true"/>
          <p:nvPr/>
        </p:nvSpPr>
        <p:spPr>
          <a:xfrm rot="0">
            <a:off x="7444890" y="5089004"/>
            <a:ext cx="2951337" cy="695272"/>
          </a:xfrm>
          <a:prstGeom prst="rect">
            <a:avLst/>
          </a:prstGeom>
        </p:spPr>
        <p:txBody>
          <a:bodyPr anchor="t" rtlCol="false" tIns="0" lIns="0" bIns="0" rIns="0">
            <a:spAutoFit/>
          </a:bodyPr>
          <a:lstStyle/>
          <a:p>
            <a:pPr algn="l">
              <a:lnSpc>
                <a:spcPts val="2696"/>
              </a:lnSpc>
              <a:spcBef>
                <a:spcPct val="0"/>
              </a:spcBef>
            </a:pPr>
            <a:r>
              <a:rPr lang="en-US" sz="2496">
                <a:solidFill>
                  <a:srgbClr val="FFFFFF"/>
                </a:solidFill>
                <a:latin typeface="Poppins"/>
                <a:ea typeface="Poppins"/>
                <a:cs typeface="Poppins"/>
                <a:sym typeface="Poppins"/>
              </a:rPr>
              <a:t>Cryptographic Failures</a:t>
            </a:r>
          </a:p>
        </p:txBody>
      </p:sp>
      <p:sp>
        <p:nvSpPr>
          <p:cNvPr name="TextBox 28" id="28"/>
          <p:cNvSpPr txBox="true"/>
          <p:nvPr/>
        </p:nvSpPr>
        <p:spPr>
          <a:xfrm rot="0">
            <a:off x="7444890" y="5790723"/>
            <a:ext cx="4590117" cy="974357"/>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Lack of encryption, passwords or data stored in plaintext. card data not encrypted etc.</a:t>
            </a:r>
          </a:p>
        </p:txBody>
      </p:sp>
      <p:grpSp>
        <p:nvGrpSpPr>
          <p:cNvPr name="Group 29" id="29"/>
          <p:cNvGrpSpPr/>
          <p:nvPr/>
        </p:nvGrpSpPr>
        <p:grpSpPr>
          <a:xfrm rot="0">
            <a:off x="12427356" y="5079479"/>
            <a:ext cx="392527" cy="392527"/>
            <a:chOff x="0" y="0"/>
            <a:chExt cx="103382" cy="103382"/>
          </a:xfrm>
        </p:grpSpPr>
        <p:sp>
          <p:nvSpPr>
            <p:cNvPr name="Freeform 30" id="30"/>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31" id="31"/>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32" id="32"/>
          <p:cNvSpPr txBox="true"/>
          <p:nvPr/>
        </p:nvSpPr>
        <p:spPr>
          <a:xfrm rot="0">
            <a:off x="13054626" y="5110109"/>
            <a:ext cx="3872379"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Injection</a:t>
            </a:r>
          </a:p>
        </p:txBody>
      </p:sp>
      <p:sp>
        <p:nvSpPr>
          <p:cNvPr name="TextBox 33" id="33"/>
          <p:cNvSpPr txBox="true"/>
          <p:nvPr/>
        </p:nvSpPr>
        <p:spPr>
          <a:xfrm rot="0">
            <a:off x="13054626" y="5811827"/>
            <a:ext cx="4590117" cy="1941342"/>
          </a:xfrm>
          <a:prstGeom prst="rect">
            <a:avLst/>
          </a:prstGeom>
        </p:spPr>
        <p:txBody>
          <a:bodyPr anchor="t" rtlCol="false" tIns="0" lIns="0" bIns="0" rIns="0">
            <a:spAutoFit/>
          </a:bodyPr>
          <a:lstStyle/>
          <a:p>
            <a:pPr algn="l">
              <a:lnSpc>
                <a:spcPts val="2554"/>
              </a:lnSpc>
            </a:pPr>
            <a:r>
              <a:rPr lang="en-US" sz="1864">
                <a:solidFill>
                  <a:srgbClr val="FFFFFF"/>
                </a:solidFill>
                <a:latin typeface="Poppins"/>
                <a:ea typeface="Poppins"/>
                <a:cs typeface="Poppins"/>
                <a:sym typeface="Poppins"/>
              </a:rPr>
              <a:t>The good old classic sql injection</a:t>
            </a:r>
          </a:p>
          <a:p>
            <a:pPr algn="l">
              <a:lnSpc>
                <a:spcPts val="2554"/>
              </a:lnSpc>
            </a:pPr>
          </a:p>
          <a:p>
            <a:pPr algn="l">
              <a:lnSpc>
                <a:spcPts val="2554"/>
              </a:lnSpc>
            </a:pPr>
            <a:r>
              <a:rPr lang="en-US" sz="1864">
                <a:solidFill>
                  <a:srgbClr val="FFFFFF"/>
                </a:solidFill>
                <a:latin typeface="Poppins"/>
                <a:ea typeface="Poppins"/>
                <a:cs typeface="Poppins"/>
                <a:sym typeface="Poppins"/>
              </a:rPr>
              <a:t>running a </a:t>
            </a:r>
          </a:p>
          <a:p>
            <a:pPr algn="l">
              <a:lnSpc>
                <a:spcPts val="2554"/>
              </a:lnSpc>
            </a:pPr>
            <a:r>
              <a:rPr lang="en-US" sz="1864">
                <a:solidFill>
                  <a:srgbClr val="FFFFFF"/>
                </a:solidFill>
                <a:latin typeface="Poppins"/>
                <a:ea typeface="Poppins"/>
                <a:cs typeface="Poppins"/>
                <a:sym typeface="Poppins"/>
              </a:rPr>
              <a:t>“ or “”=” in the password field if not properly santized to log right in to an account</a:t>
            </a:r>
          </a:p>
        </p:txBody>
      </p:sp>
      <p:sp>
        <p:nvSpPr>
          <p:cNvPr name="TextBox 34" id="34"/>
          <p:cNvSpPr txBox="true"/>
          <p:nvPr/>
        </p:nvSpPr>
        <p:spPr>
          <a:xfrm rot="0">
            <a:off x="5750098" y="8872339"/>
            <a:ext cx="6873522" cy="385961"/>
          </a:xfrm>
          <a:prstGeom prst="rect">
            <a:avLst/>
          </a:prstGeom>
        </p:spPr>
        <p:txBody>
          <a:bodyPr anchor="t" rtlCol="false" tIns="0" lIns="0" bIns="0" rIns="0">
            <a:spAutoFit/>
          </a:bodyPr>
          <a:lstStyle/>
          <a:p>
            <a:pPr algn="ctr">
              <a:lnSpc>
                <a:spcPts val="2859"/>
              </a:lnSpc>
              <a:spcBef>
                <a:spcPct val="0"/>
              </a:spcBef>
            </a:pPr>
            <a:r>
              <a:rPr lang="en-US" sz="2647" u="sng">
                <a:solidFill>
                  <a:srgbClr val="FFFFFF"/>
                </a:solidFill>
                <a:latin typeface="Poppins Light"/>
                <a:ea typeface="Poppins Light"/>
                <a:cs typeface="Poppins Light"/>
                <a:sym typeface="Poppins Light"/>
                <a:hlinkClick r:id="rId5" tooltip="https://owasp.org/www-project-top-ten/"/>
              </a:rPr>
              <a:t>https://owasp.org/www-project-top-ten/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7917052" y="1048636"/>
            <a:ext cx="2453896" cy="2453896"/>
          </a:xfrm>
          <a:custGeom>
            <a:avLst/>
            <a:gdLst/>
            <a:ahLst/>
            <a:cxnLst/>
            <a:rect r="r" b="b" t="t" l="l"/>
            <a:pathLst>
              <a:path h="2453896" w="2453896">
                <a:moveTo>
                  <a:pt x="0" y="0"/>
                </a:moveTo>
                <a:lnTo>
                  <a:pt x="2453896" y="0"/>
                </a:lnTo>
                <a:lnTo>
                  <a:pt x="2453896" y="2453896"/>
                </a:lnTo>
                <a:lnTo>
                  <a:pt x="0" y="2453896"/>
                </a:lnTo>
                <a:lnTo>
                  <a:pt x="0" y="0"/>
                </a:lnTo>
                <a:close/>
              </a:path>
            </a:pathLst>
          </a:custGeom>
          <a:blipFill>
            <a:blip r:embed="rId5"/>
            <a:stretch>
              <a:fillRect l="0" t="0" r="0" b="0"/>
            </a:stretch>
          </a:blipFill>
        </p:spPr>
      </p:sp>
      <p:sp>
        <p:nvSpPr>
          <p:cNvPr name="Freeform 15" id="15"/>
          <p:cNvSpPr/>
          <p:nvPr/>
        </p:nvSpPr>
        <p:spPr>
          <a:xfrm flipH="false" flipV="false" rot="0">
            <a:off x="7190152" y="5265752"/>
            <a:ext cx="3907695" cy="3907695"/>
          </a:xfrm>
          <a:custGeom>
            <a:avLst/>
            <a:gdLst/>
            <a:ahLst/>
            <a:cxnLst/>
            <a:rect r="r" b="b" t="t" l="l"/>
            <a:pathLst>
              <a:path h="3907695" w="3907695">
                <a:moveTo>
                  <a:pt x="0" y="0"/>
                </a:moveTo>
                <a:lnTo>
                  <a:pt x="3907696" y="0"/>
                </a:lnTo>
                <a:lnTo>
                  <a:pt x="3907696" y="3907696"/>
                </a:lnTo>
                <a:lnTo>
                  <a:pt x="0" y="3907696"/>
                </a:lnTo>
                <a:lnTo>
                  <a:pt x="0" y="0"/>
                </a:lnTo>
                <a:close/>
              </a:path>
            </a:pathLst>
          </a:custGeom>
          <a:blipFill>
            <a:blip r:embed="rId6"/>
            <a:stretch>
              <a:fillRect l="0" t="0" r="0" b="0"/>
            </a:stretch>
          </a:blipFill>
        </p:spPr>
      </p:sp>
      <p:sp>
        <p:nvSpPr>
          <p:cNvPr name="TextBox 16" id="16"/>
          <p:cNvSpPr txBox="true"/>
          <p:nvPr/>
        </p:nvSpPr>
        <p:spPr>
          <a:xfrm rot="0">
            <a:off x="1391939" y="859732"/>
            <a:ext cx="62331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12</a:t>
            </a:r>
          </a:p>
        </p:txBody>
      </p:sp>
      <p:sp>
        <p:nvSpPr>
          <p:cNvPr name="TextBox 17" id="17"/>
          <p:cNvSpPr txBox="true"/>
          <p:nvPr/>
        </p:nvSpPr>
        <p:spPr>
          <a:xfrm rot="0">
            <a:off x="3628799" y="4197366"/>
            <a:ext cx="11030402" cy="913310"/>
          </a:xfrm>
          <a:prstGeom prst="rect">
            <a:avLst/>
          </a:prstGeom>
        </p:spPr>
        <p:txBody>
          <a:bodyPr anchor="t" rtlCol="false" tIns="0" lIns="0" bIns="0" rIns="0">
            <a:spAutoFit/>
          </a:bodyPr>
          <a:lstStyle/>
          <a:p>
            <a:pPr algn="ctr">
              <a:lnSpc>
                <a:spcPts val="6947"/>
              </a:lnSpc>
            </a:pPr>
            <a:r>
              <a:rPr lang="en-US" sz="6433" spc="810">
                <a:solidFill>
                  <a:srgbClr val="FFFFFF"/>
                </a:solidFill>
                <a:latin typeface="HK Modular"/>
                <a:ea typeface="HK Modular"/>
                <a:cs typeface="HK Modular"/>
                <a:sym typeface="HK Modular"/>
              </a:rPr>
              <a:t>Juice Shop</a:t>
            </a:r>
          </a:p>
        </p:txBody>
      </p:sp>
      <p:sp>
        <p:nvSpPr>
          <p:cNvPr name="TextBox 18" id="18"/>
          <p:cNvSpPr txBox="true"/>
          <p:nvPr/>
        </p:nvSpPr>
        <p:spPr>
          <a:xfrm rot="0">
            <a:off x="5383979" y="9328524"/>
            <a:ext cx="7520041" cy="403046"/>
          </a:xfrm>
          <a:prstGeom prst="rect">
            <a:avLst/>
          </a:prstGeom>
        </p:spPr>
        <p:txBody>
          <a:bodyPr anchor="t" rtlCol="false" tIns="0" lIns="0" bIns="0" rIns="0">
            <a:spAutoFit/>
          </a:bodyPr>
          <a:lstStyle/>
          <a:p>
            <a:pPr algn="ctr">
              <a:lnSpc>
                <a:spcPts val="2914"/>
              </a:lnSpc>
              <a:spcBef>
                <a:spcPct val="0"/>
              </a:spcBef>
            </a:pPr>
            <a:r>
              <a:rPr lang="en-US" sz="2698" u="sng">
                <a:solidFill>
                  <a:srgbClr val="FFFFFF"/>
                </a:solidFill>
                <a:latin typeface="Poppins Light"/>
                <a:ea typeface="Poppins Light"/>
                <a:cs typeface="Poppins Light"/>
                <a:sym typeface="Poppins Light"/>
                <a:hlinkClick r:id="rId7" tooltip="https://owasp.org/www-project-juice-shop/"/>
              </a:rPr>
              <a:t>https://owasp.org/www-project-juice-shop/</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1391939" y="859732"/>
            <a:ext cx="62331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13</a:t>
            </a:r>
          </a:p>
        </p:txBody>
      </p:sp>
      <p:sp>
        <p:nvSpPr>
          <p:cNvPr name="TextBox 15" id="15"/>
          <p:cNvSpPr txBox="true"/>
          <p:nvPr/>
        </p:nvSpPr>
        <p:spPr>
          <a:xfrm rot="0">
            <a:off x="3628799" y="4197366"/>
            <a:ext cx="11030402" cy="913310"/>
          </a:xfrm>
          <a:prstGeom prst="rect">
            <a:avLst/>
          </a:prstGeom>
        </p:spPr>
        <p:txBody>
          <a:bodyPr anchor="t" rtlCol="false" tIns="0" lIns="0" bIns="0" rIns="0">
            <a:spAutoFit/>
          </a:bodyPr>
          <a:lstStyle/>
          <a:p>
            <a:pPr algn="ctr">
              <a:lnSpc>
                <a:spcPts val="6947"/>
              </a:lnSpc>
            </a:pPr>
            <a:r>
              <a:rPr lang="en-US" sz="6433" spc="810">
                <a:solidFill>
                  <a:srgbClr val="FFFFFF"/>
                </a:solidFill>
                <a:latin typeface="HK Modular"/>
                <a:ea typeface="HK Modular"/>
                <a:cs typeface="HK Modular"/>
                <a:sym typeface="HK Modular"/>
              </a:rPr>
              <a:t>Cryptography</a:t>
            </a:r>
          </a:p>
        </p:txBody>
      </p:sp>
      <p:sp>
        <p:nvSpPr>
          <p:cNvPr name="Freeform 16" id="16"/>
          <p:cNvSpPr/>
          <p:nvPr/>
        </p:nvSpPr>
        <p:spPr>
          <a:xfrm flipH="false" flipV="false" rot="0">
            <a:off x="7917052" y="1048636"/>
            <a:ext cx="2453896" cy="2453896"/>
          </a:xfrm>
          <a:custGeom>
            <a:avLst/>
            <a:gdLst/>
            <a:ahLst/>
            <a:cxnLst/>
            <a:rect r="r" b="b" t="t" l="l"/>
            <a:pathLst>
              <a:path h="2453896" w="2453896">
                <a:moveTo>
                  <a:pt x="0" y="0"/>
                </a:moveTo>
                <a:lnTo>
                  <a:pt x="2453896" y="0"/>
                </a:lnTo>
                <a:lnTo>
                  <a:pt x="2453896" y="2453896"/>
                </a:lnTo>
                <a:lnTo>
                  <a:pt x="0" y="2453896"/>
                </a:lnTo>
                <a:lnTo>
                  <a:pt x="0" y="0"/>
                </a:lnTo>
                <a:close/>
              </a:path>
            </a:pathLst>
          </a:custGeom>
          <a:blipFill>
            <a:blip r:embed="rId5"/>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1166098" y="1781684"/>
            <a:ext cx="20465418" cy="1637823"/>
            <a:chOff x="0" y="0"/>
            <a:chExt cx="5390069" cy="431361"/>
          </a:xfrm>
        </p:grpSpPr>
        <p:sp>
          <p:nvSpPr>
            <p:cNvPr name="Freeform 15" id="15"/>
            <p:cNvSpPr/>
            <p:nvPr/>
          </p:nvSpPr>
          <p:spPr>
            <a:xfrm flipH="false" flipV="false" rot="0">
              <a:off x="0" y="0"/>
              <a:ext cx="5390069" cy="431361"/>
            </a:xfrm>
            <a:custGeom>
              <a:avLst/>
              <a:gdLst/>
              <a:ahLst/>
              <a:cxnLst/>
              <a:rect r="r" b="b" t="t" l="l"/>
              <a:pathLst>
                <a:path h="431361" w="5390069">
                  <a:moveTo>
                    <a:pt x="0" y="0"/>
                  </a:moveTo>
                  <a:lnTo>
                    <a:pt x="5390069" y="0"/>
                  </a:lnTo>
                  <a:lnTo>
                    <a:pt x="5390069" y="431361"/>
                  </a:lnTo>
                  <a:lnTo>
                    <a:pt x="0" y="431361"/>
                  </a:lnTo>
                  <a:close/>
                </a:path>
              </a:pathLst>
            </a:custGeom>
            <a:gradFill rotWithShape="true">
              <a:gsLst>
                <a:gs pos="0">
                  <a:srgbClr val="071121">
                    <a:alpha val="100000"/>
                  </a:srgbClr>
                </a:gs>
                <a:gs pos="50000">
                  <a:srgbClr val="4F5661">
                    <a:alpha val="78500"/>
                  </a:srgbClr>
                </a:gs>
                <a:gs pos="100000">
                  <a:srgbClr val="060F1F">
                    <a:alpha val="0"/>
                  </a:srgbClr>
                </a:gs>
              </a:gsLst>
              <a:lin ang="0"/>
            </a:gradFill>
          </p:spPr>
        </p:sp>
        <p:sp>
          <p:nvSpPr>
            <p:cNvPr name="TextBox 16" id="16"/>
            <p:cNvSpPr txBox="true"/>
            <p:nvPr/>
          </p:nvSpPr>
          <p:spPr>
            <a:xfrm>
              <a:off x="0" y="0"/>
              <a:ext cx="5390069" cy="431361"/>
            </a:xfrm>
            <a:prstGeom prst="rect">
              <a:avLst/>
            </a:prstGeom>
          </p:spPr>
          <p:txBody>
            <a:bodyPr anchor="ctr" rtlCol="false" tIns="50800" lIns="50800" bIns="50800" rIns="50800"/>
            <a:lstStyle/>
            <a:p>
              <a:pPr algn="ctr">
                <a:lnSpc>
                  <a:spcPts val="1917"/>
                </a:lnSpc>
              </a:pPr>
            </a:p>
          </p:txBody>
        </p:sp>
      </p:grpSp>
      <p:sp>
        <p:nvSpPr>
          <p:cNvPr name="TextBox 17" id="17"/>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14</a:t>
            </a:r>
          </a:p>
        </p:txBody>
      </p:sp>
      <p:sp>
        <p:nvSpPr>
          <p:cNvPr name="TextBox 18" id="18"/>
          <p:cNvSpPr txBox="true"/>
          <p:nvPr/>
        </p:nvSpPr>
        <p:spPr>
          <a:xfrm rot="0">
            <a:off x="2760343" y="2231972"/>
            <a:ext cx="12767313" cy="784873"/>
          </a:xfrm>
          <a:prstGeom prst="rect">
            <a:avLst/>
          </a:prstGeom>
        </p:spPr>
        <p:txBody>
          <a:bodyPr anchor="t" rtlCol="false" tIns="0" lIns="0" bIns="0" rIns="0">
            <a:spAutoFit/>
          </a:bodyPr>
          <a:lstStyle/>
          <a:p>
            <a:pPr algn="ctr">
              <a:lnSpc>
                <a:spcPts val="5939"/>
              </a:lnSpc>
              <a:spcBef>
                <a:spcPct val="0"/>
              </a:spcBef>
            </a:pPr>
            <a:r>
              <a:rPr lang="en-US" sz="5499" spc="692">
                <a:solidFill>
                  <a:srgbClr val="FFFFFF"/>
                </a:solidFill>
                <a:latin typeface="HK Modular"/>
                <a:ea typeface="HK Modular"/>
                <a:cs typeface="HK Modular"/>
                <a:sym typeface="HK Modular"/>
              </a:rPr>
              <a:t>The Basics</a:t>
            </a:r>
          </a:p>
        </p:txBody>
      </p:sp>
      <p:sp>
        <p:nvSpPr>
          <p:cNvPr name="TextBox 19" id="19"/>
          <p:cNvSpPr txBox="true"/>
          <p:nvPr/>
        </p:nvSpPr>
        <p:spPr>
          <a:xfrm rot="0">
            <a:off x="2499805" y="4034547"/>
            <a:ext cx="13133612" cy="3198732"/>
          </a:xfrm>
          <a:prstGeom prst="rect">
            <a:avLst/>
          </a:prstGeom>
        </p:spPr>
        <p:txBody>
          <a:bodyPr anchor="t" rtlCol="false" tIns="0" lIns="0" bIns="0" rIns="0">
            <a:spAutoFit/>
          </a:bodyPr>
          <a:lstStyle/>
          <a:p>
            <a:pPr algn="ctr">
              <a:lnSpc>
                <a:spcPts val="2825"/>
              </a:lnSpc>
            </a:pPr>
            <a:r>
              <a:rPr lang="en-US" sz="2062">
                <a:solidFill>
                  <a:srgbClr val="FFFFFF"/>
                </a:solidFill>
                <a:latin typeface="Poppins"/>
                <a:ea typeface="Poppins"/>
                <a:cs typeface="Poppins"/>
                <a:sym typeface="Poppins"/>
              </a:rPr>
              <a:t>“Cryptography is the process of hiding or coding information so that only the person a message was intended for can read it. The art of cryptography has been used to code messages for thousands of years and continues to be used in bank cards, computer passwords, and ecommerce.” -Fortinet</a:t>
            </a:r>
          </a:p>
          <a:p>
            <a:pPr algn="ctr">
              <a:lnSpc>
                <a:spcPts val="2825"/>
              </a:lnSpc>
            </a:pPr>
          </a:p>
          <a:p>
            <a:pPr algn="ctr" marL="445305" indent="-222653" lvl="1">
              <a:lnSpc>
                <a:spcPts val="2825"/>
              </a:lnSpc>
              <a:buFont typeface="Arial"/>
              <a:buChar char="•"/>
            </a:pPr>
            <a:r>
              <a:rPr lang="en-US" sz="2062">
                <a:solidFill>
                  <a:srgbClr val="FFFFFF"/>
                </a:solidFill>
                <a:latin typeface="Poppins"/>
                <a:ea typeface="Poppins"/>
                <a:cs typeface="Poppins"/>
                <a:sym typeface="Poppins"/>
              </a:rPr>
              <a:t>Traces its roots back to Julius Caesar (Caesar Cipher)</a:t>
            </a:r>
          </a:p>
          <a:p>
            <a:pPr algn="ctr" marL="445305" indent="-222653" lvl="1">
              <a:lnSpc>
                <a:spcPts val="2825"/>
              </a:lnSpc>
              <a:buFont typeface="Arial"/>
              <a:buChar char="•"/>
            </a:pPr>
            <a:r>
              <a:rPr lang="en-US" sz="2062">
                <a:solidFill>
                  <a:srgbClr val="FFFFFF"/>
                </a:solidFill>
                <a:latin typeface="Poppins"/>
                <a:ea typeface="Poppins"/>
                <a:cs typeface="Poppins"/>
                <a:sym typeface="Poppins"/>
              </a:rPr>
              <a:t>1970s IBM developed Data Encryption Standard (DES) Algorithm </a:t>
            </a:r>
          </a:p>
          <a:p>
            <a:pPr algn="ctr" marL="445305" indent="-222653" lvl="1">
              <a:lnSpc>
                <a:spcPts val="2825"/>
              </a:lnSpc>
              <a:buFont typeface="Arial"/>
              <a:buChar char="•"/>
            </a:pPr>
            <a:r>
              <a:rPr lang="en-US" sz="2062">
                <a:solidFill>
                  <a:srgbClr val="FFFFFF"/>
                </a:solidFill>
                <a:latin typeface="Poppins"/>
                <a:ea typeface="Poppins"/>
                <a:cs typeface="Poppins"/>
                <a:sym typeface="Poppins"/>
              </a:rPr>
              <a:t>1977 RSA Algoritm was published</a:t>
            </a:r>
          </a:p>
          <a:p>
            <a:pPr algn="ctr">
              <a:lnSpc>
                <a:spcPts val="2825"/>
              </a:lnSpc>
            </a:pPr>
          </a:p>
        </p:txBody>
      </p:sp>
      <p:sp>
        <p:nvSpPr>
          <p:cNvPr name="TextBox 20" id="20"/>
          <p:cNvSpPr txBox="true"/>
          <p:nvPr/>
        </p:nvSpPr>
        <p:spPr>
          <a:xfrm rot="0">
            <a:off x="2053051" y="8313313"/>
            <a:ext cx="9497660" cy="1450783"/>
          </a:xfrm>
          <a:prstGeom prst="rect">
            <a:avLst/>
          </a:prstGeom>
        </p:spPr>
        <p:txBody>
          <a:bodyPr anchor="t" rtlCol="false" tIns="0" lIns="0" bIns="0" rIns="0">
            <a:spAutoFit/>
          </a:bodyPr>
          <a:lstStyle/>
          <a:p>
            <a:pPr algn="l">
              <a:lnSpc>
                <a:spcPts val="3910"/>
              </a:lnSpc>
            </a:pPr>
            <a:r>
              <a:rPr lang="en-US" sz="2875">
                <a:solidFill>
                  <a:srgbClr val="FFFFFF"/>
                </a:solidFill>
                <a:latin typeface="Glacial Indifference"/>
                <a:ea typeface="Glacial Indifference"/>
                <a:cs typeface="Glacial Indifference"/>
                <a:sym typeface="Glacial Indifference"/>
              </a:rPr>
              <a:t>Symmetric Key</a:t>
            </a:r>
          </a:p>
          <a:p>
            <a:pPr algn="l">
              <a:lnSpc>
                <a:spcPts val="3910"/>
              </a:lnSpc>
            </a:pPr>
            <a:r>
              <a:rPr lang="en-US" sz="2875">
                <a:solidFill>
                  <a:srgbClr val="FFFFFF"/>
                </a:solidFill>
                <a:latin typeface="Glacial Indifference"/>
                <a:ea typeface="Glacial Indifference"/>
                <a:cs typeface="Glacial Indifference"/>
                <a:sym typeface="Glacial Indifference"/>
              </a:rPr>
              <a:t>A-Symmetric Key</a:t>
            </a:r>
          </a:p>
          <a:p>
            <a:pPr algn="l">
              <a:lnSpc>
                <a:spcPts val="3910"/>
              </a:lnSpc>
            </a:pPr>
          </a:p>
        </p:txBody>
      </p:sp>
      <p:sp>
        <p:nvSpPr>
          <p:cNvPr name="TextBox 21" id="21"/>
          <p:cNvSpPr txBox="true"/>
          <p:nvPr/>
        </p:nvSpPr>
        <p:spPr>
          <a:xfrm rot="0">
            <a:off x="5481007" y="8313313"/>
            <a:ext cx="10519040" cy="1450783"/>
          </a:xfrm>
          <a:prstGeom prst="rect">
            <a:avLst/>
          </a:prstGeom>
        </p:spPr>
        <p:txBody>
          <a:bodyPr anchor="t" rtlCol="false" tIns="0" lIns="0" bIns="0" rIns="0">
            <a:spAutoFit/>
          </a:bodyPr>
          <a:lstStyle/>
          <a:p>
            <a:pPr algn="l">
              <a:lnSpc>
                <a:spcPts val="3910"/>
              </a:lnSpc>
            </a:pPr>
            <a:r>
              <a:rPr lang="en-US" sz="2875">
                <a:solidFill>
                  <a:srgbClr val="FFFFFF"/>
                </a:solidFill>
                <a:latin typeface="Glacial Indifference"/>
                <a:ea typeface="Glacial Indifference"/>
                <a:cs typeface="Glacial Indifference"/>
                <a:sym typeface="Glacial Indifference"/>
              </a:rPr>
              <a:t>One key to encrypt / decrypt</a:t>
            </a:r>
          </a:p>
          <a:p>
            <a:pPr algn="l">
              <a:lnSpc>
                <a:spcPts val="3910"/>
              </a:lnSpc>
            </a:pPr>
            <a:r>
              <a:rPr lang="en-US" sz="2875">
                <a:solidFill>
                  <a:srgbClr val="FFFFFF"/>
                </a:solidFill>
                <a:latin typeface="Glacial Indifference"/>
                <a:ea typeface="Glacial Indifference"/>
                <a:cs typeface="Glacial Indifference"/>
                <a:sym typeface="Glacial Indifference"/>
              </a:rPr>
              <a:t>Public / Private Key pairs</a:t>
            </a:r>
          </a:p>
          <a:p>
            <a:pPr algn="l">
              <a:lnSpc>
                <a:spcPts val="391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620782" y="4259504"/>
            <a:ext cx="20465418" cy="3921724"/>
            <a:chOff x="0" y="0"/>
            <a:chExt cx="5390069" cy="1032882"/>
          </a:xfrm>
        </p:grpSpPr>
        <p:sp>
          <p:nvSpPr>
            <p:cNvPr name="Freeform 15" id="15"/>
            <p:cNvSpPr/>
            <p:nvPr/>
          </p:nvSpPr>
          <p:spPr>
            <a:xfrm flipH="false" flipV="false" rot="0">
              <a:off x="0" y="0"/>
              <a:ext cx="5390069" cy="1032882"/>
            </a:xfrm>
            <a:custGeom>
              <a:avLst/>
              <a:gdLst/>
              <a:ahLst/>
              <a:cxnLst/>
              <a:rect r="r" b="b" t="t" l="l"/>
              <a:pathLst>
                <a:path h="1032882" w="5390069">
                  <a:moveTo>
                    <a:pt x="0" y="0"/>
                  </a:moveTo>
                  <a:lnTo>
                    <a:pt x="5390069" y="0"/>
                  </a:lnTo>
                  <a:lnTo>
                    <a:pt x="5390069" y="1032882"/>
                  </a:lnTo>
                  <a:lnTo>
                    <a:pt x="0" y="1032882"/>
                  </a:lnTo>
                  <a:close/>
                </a:path>
              </a:pathLst>
            </a:custGeom>
            <a:gradFill rotWithShape="true">
              <a:gsLst>
                <a:gs pos="0">
                  <a:srgbClr val="071121">
                    <a:alpha val="31000"/>
                  </a:srgbClr>
                </a:gs>
                <a:gs pos="50000">
                  <a:srgbClr val="4F5661">
                    <a:alpha val="24335"/>
                  </a:srgbClr>
                </a:gs>
                <a:gs pos="100000">
                  <a:srgbClr val="060F1F">
                    <a:alpha val="0"/>
                  </a:srgbClr>
                </a:gs>
              </a:gsLst>
              <a:lin ang="0"/>
            </a:gradFill>
          </p:spPr>
        </p:sp>
        <p:sp>
          <p:nvSpPr>
            <p:cNvPr name="TextBox 16" id="16"/>
            <p:cNvSpPr txBox="true"/>
            <p:nvPr/>
          </p:nvSpPr>
          <p:spPr>
            <a:xfrm>
              <a:off x="0" y="0"/>
              <a:ext cx="5390069" cy="1032882"/>
            </a:xfrm>
            <a:prstGeom prst="rect">
              <a:avLst/>
            </a:prstGeom>
          </p:spPr>
          <p:txBody>
            <a:bodyPr anchor="ctr" rtlCol="false" tIns="50800" lIns="50800" bIns="50800" rIns="50800"/>
            <a:lstStyle/>
            <a:p>
              <a:pPr algn="ctr">
                <a:lnSpc>
                  <a:spcPts val="1917"/>
                </a:lnSpc>
              </a:pPr>
            </a:p>
          </p:txBody>
        </p:sp>
      </p:grpSp>
      <p:grpSp>
        <p:nvGrpSpPr>
          <p:cNvPr name="Group 17" id="17"/>
          <p:cNvGrpSpPr/>
          <p:nvPr/>
        </p:nvGrpSpPr>
        <p:grpSpPr>
          <a:xfrm rot="0">
            <a:off x="1028700" y="5058375"/>
            <a:ext cx="392527" cy="392527"/>
            <a:chOff x="0" y="0"/>
            <a:chExt cx="103382" cy="103382"/>
          </a:xfrm>
        </p:grpSpPr>
        <p:sp>
          <p:nvSpPr>
            <p:cNvPr name="Freeform 18" id="18"/>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19" id="19"/>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0" id="20"/>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15</a:t>
            </a:r>
          </a:p>
        </p:txBody>
      </p:sp>
      <p:sp>
        <p:nvSpPr>
          <p:cNvPr name="TextBox 21" id="21"/>
          <p:cNvSpPr txBox="true"/>
          <p:nvPr/>
        </p:nvSpPr>
        <p:spPr>
          <a:xfrm rot="0">
            <a:off x="3542756" y="1794973"/>
            <a:ext cx="11275121" cy="879863"/>
          </a:xfrm>
          <a:prstGeom prst="rect">
            <a:avLst/>
          </a:prstGeom>
        </p:spPr>
        <p:txBody>
          <a:bodyPr anchor="t" rtlCol="false" tIns="0" lIns="0" bIns="0" rIns="0">
            <a:spAutoFit/>
          </a:bodyPr>
          <a:lstStyle/>
          <a:p>
            <a:pPr algn="ctr">
              <a:lnSpc>
                <a:spcPts val="6753"/>
              </a:lnSpc>
              <a:spcBef>
                <a:spcPct val="0"/>
              </a:spcBef>
            </a:pPr>
            <a:r>
              <a:rPr lang="en-US" sz="6252" spc="787">
                <a:solidFill>
                  <a:srgbClr val="FFFFFF"/>
                </a:solidFill>
                <a:latin typeface="HK Modular"/>
                <a:ea typeface="HK Modular"/>
                <a:cs typeface="HK Modular"/>
                <a:sym typeface="HK Modular"/>
              </a:rPr>
              <a:t>Algoritms</a:t>
            </a:r>
          </a:p>
        </p:txBody>
      </p:sp>
      <p:sp>
        <p:nvSpPr>
          <p:cNvPr name="TextBox 22" id="22"/>
          <p:cNvSpPr txBox="true"/>
          <p:nvPr/>
        </p:nvSpPr>
        <p:spPr>
          <a:xfrm rot="0">
            <a:off x="1655971" y="4911764"/>
            <a:ext cx="2951337" cy="695272"/>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Rivest - Shadmir - Aldeman (RSA)</a:t>
            </a:r>
          </a:p>
        </p:txBody>
      </p:sp>
      <p:sp>
        <p:nvSpPr>
          <p:cNvPr name="TextBox 23" id="23"/>
          <p:cNvSpPr txBox="true"/>
          <p:nvPr/>
        </p:nvSpPr>
        <p:spPr>
          <a:xfrm rot="0">
            <a:off x="1655971" y="5790723"/>
            <a:ext cx="4923524" cy="1941342"/>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Public-Key System Developed for Intelligence encryption</a:t>
            </a:r>
          </a:p>
          <a:p>
            <a:pPr algn="l">
              <a:lnSpc>
                <a:spcPts val="2554"/>
              </a:lnSpc>
            </a:pPr>
            <a:r>
              <a:rPr lang="en-US" sz="1864">
                <a:solidFill>
                  <a:srgbClr val="FFFFFF"/>
                </a:solidFill>
                <a:latin typeface="Poppins Light"/>
                <a:ea typeface="Poppins Light"/>
                <a:cs typeface="Poppins Light"/>
                <a:sym typeface="Poppins Light"/>
              </a:rPr>
              <a:t>Uses two large prime numbers </a:t>
            </a:r>
          </a:p>
          <a:p>
            <a:pPr algn="l">
              <a:lnSpc>
                <a:spcPts val="2554"/>
              </a:lnSpc>
            </a:pPr>
          </a:p>
          <a:p>
            <a:pPr algn="l">
              <a:lnSpc>
                <a:spcPts val="2554"/>
              </a:lnSpc>
            </a:pPr>
            <a:r>
              <a:rPr lang="en-US" sz="1864">
                <a:solidFill>
                  <a:srgbClr val="FFFFFF"/>
                </a:solidFill>
                <a:latin typeface="Poppins Light"/>
                <a:ea typeface="Poppins Light"/>
                <a:cs typeface="Poppins Light"/>
                <a:sym typeface="Poppins Light"/>
              </a:rPr>
              <a:t>Factoring two prime numbers is near impossible</a:t>
            </a:r>
          </a:p>
        </p:txBody>
      </p:sp>
      <p:grpSp>
        <p:nvGrpSpPr>
          <p:cNvPr name="Group 24" id="24"/>
          <p:cNvGrpSpPr/>
          <p:nvPr/>
        </p:nvGrpSpPr>
        <p:grpSpPr>
          <a:xfrm rot="0">
            <a:off x="6817619" y="5058375"/>
            <a:ext cx="392527" cy="392527"/>
            <a:chOff x="0" y="0"/>
            <a:chExt cx="103382" cy="103382"/>
          </a:xfrm>
        </p:grpSpPr>
        <p:sp>
          <p:nvSpPr>
            <p:cNvPr name="Freeform 25" id="25"/>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26" id="26"/>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7" id="27"/>
          <p:cNvSpPr txBox="true"/>
          <p:nvPr/>
        </p:nvSpPr>
        <p:spPr>
          <a:xfrm rot="0">
            <a:off x="7444890" y="5089004"/>
            <a:ext cx="2951337" cy="695272"/>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Data Encryption Standard (DES)</a:t>
            </a:r>
          </a:p>
        </p:txBody>
      </p:sp>
      <p:sp>
        <p:nvSpPr>
          <p:cNvPr name="TextBox 28" id="28"/>
          <p:cNvSpPr txBox="true"/>
          <p:nvPr/>
        </p:nvSpPr>
        <p:spPr>
          <a:xfrm rot="0">
            <a:off x="7444890" y="5790723"/>
            <a:ext cx="4590117" cy="1941342"/>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First main computer encryption standard Replaced by triple DES With three keys of 56 bytes</a:t>
            </a:r>
          </a:p>
          <a:p>
            <a:pPr algn="l">
              <a:lnSpc>
                <a:spcPts val="2554"/>
              </a:lnSpc>
            </a:pPr>
          </a:p>
          <a:p>
            <a:pPr algn="l">
              <a:lnSpc>
                <a:spcPts val="2554"/>
              </a:lnSpc>
            </a:pPr>
            <a:r>
              <a:rPr lang="en-US" sz="1864">
                <a:solidFill>
                  <a:srgbClr val="FFFFFF"/>
                </a:solidFill>
                <a:latin typeface="Poppins Light"/>
                <a:ea typeface="Poppins Light"/>
                <a:cs typeface="Poppins Light"/>
                <a:sym typeface="Poppins Light"/>
              </a:rPr>
              <a:t>Phased out and has been broken many times</a:t>
            </a:r>
          </a:p>
        </p:txBody>
      </p:sp>
      <p:grpSp>
        <p:nvGrpSpPr>
          <p:cNvPr name="Group 29" id="29"/>
          <p:cNvGrpSpPr/>
          <p:nvPr/>
        </p:nvGrpSpPr>
        <p:grpSpPr>
          <a:xfrm rot="0">
            <a:off x="12427356" y="5079479"/>
            <a:ext cx="392527" cy="392527"/>
            <a:chOff x="0" y="0"/>
            <a:chExt cx="103382" cy="103382"/>
          </a:xfrm>
        </p:grpSpPr>
        <p:sp>
          <p:nvSpPr>
            <p:cNvPr name="Freeform 30" id="30"/>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31" id="31"/>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32" id="32"/>
          <p:cNvSpPr txBox="true"/>
          <p:nvPr/>
        </p:nvSpPr>
        <p:spPr>
          <a:xfrm rot="0">
            <a:off x="13054626" y="5110109"/>
            <a:ext cx="3872379" cy="695272"/>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Advanced Encryption Standard</a:t>
            </a:r>
          </a:p>
        </p:txBody>
      </p:sp>
      <p:sp>
        <p:nvSpPr>
          <p:cNvPr name="TextBox 33" id="33"/>
          <p:cNvSpPr txBox="true"/>
          <p:nvPr/>
        </p:nvSpPr>
        <p:spPr>
          <a:xfrm rot="0">
            <a:off x="13054626" y="5811827"/>
            <a:ext cx="4590117" cy="652029"/>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This is the current government standard using keys of 192 and 256 bits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sp>
        <p:nvSpPr>
          <p:cNvPr name="Freeform 3" id="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166098" y="1781684"/>
            <a:ext cx="20465418" cy="1637823"/>
            <a:chOff x="0" y="0"/>
            <a:chExt cx="5390069" cy="431361"/>
          </a:xfrm>
        </p:grpSpPr>
        <p:sp>
          <p:nvSpPr>
            <p:cNvPr name="Freeform 5" id="5"/>
            <p:cNvSpPr/>
            <p:nvPr/>
          </p:nvSpPr>
          <p:spPr>
            <a:xfrm flipH="false" flipV="false" rot="0">
              <a:off x="0" y="0"/>
              <a:ext cx="5390069" cy="431361"/>
            </a:xfrm>
            <a:custGeom>
              <a:avLst/>
              <a:gdLst/>
              <a:ahLst/>
              <a:cxnLst/>
              <a:rect r="r" b="b" t="t" l="l"/>
              <a:pathLst>
                <a:path h="431361" w="5390069">
                  <a:moveTo>
                    <a:pt x="0" y="0"/>
                  </a:moveTo>
                  <a:lnTo>
                    <a:pt x="5390069" y="0"/>
                  </a:lnTo>
                  <a:lnTo>
                    <a:pt x="5390069" y="431361"/>
                  </a:lnTo>
                  <a:lnTo>
                    <a:pt x="0" y="431361"/>
                  </a:lnTo>
                  <a:close/>
                </a:path>
              </a:pathLst>
            </a:custGeom>
            <a:gradFill rotWithShape="true">
              <a:gsLst>
                <a:gs pos="0">
                  <a:srgbClr val="071121">
                    <a:alpha val="100000"/>
                  </a:srgbClr>
                </a:gs>
                <a:gs pos="50000">
                  <a:srgbClr val="4F5661">
                    <a:alpha val="78500"/>
                  </a:srgbClr>
                </a:gs>
                <a:gs pos="100000">
                  <a:srgbClr val="060F1F">
                    <a:alpha val="0"/>
                  </a:srgbClr>
                </a:gs>
              </a:gsLst>
              <a:lin ang="0"/>
            </a:gradFill>
          </p:spPr>
        </p:sp>
        <p:sp>
          <p:nvSpPr>
            <p:cNvPr name="TextBox 6" id="6"/>
            <p:cNvSpPr txBox="true"/>
            <p:nvPr/>
          </p:nvSpPr>
          <p:spPr>
            <a:xfrm>
              <a:off x="0" y="0"/>
              <a:ext cx="5390069" cy="431361"/>
            </a:xfrm>
            <a:prstGeom prst="rect">
              <a:avLst/>
            </a:prstGeom>
          </p:spPr>
          <p:txBody>
            <a:bodyPr anchor="ctr" rtlCol="false" tIns="50800" lIns="50800" bIns="50800" rIns="50800"/>
            <a:lstStyle/>
            <a:p>
              <a:pPr algn="ctr">
                <a:lnSpc>
                  <a:spcPts val="1917"/>
                </a:lnSpc>
              </a:pPr>
            </a:p>
          </p:txBody>
        </p:sp>
      </p:grpSp>
      <p:sp>
        <p:nvSpPr>
          <p:cNvPr name="TextBox 7" id="7"/>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16</a:t>
            </a:r>
          </a:p>
        </p:txBody>
      </p:sp>
      <p:sp>
        <p:nvSpPr>
          <p:cNvPr name="TextBox 8" id="8"/>
          <p:cNvSpPr txBox="true"/>
          <p:nvPr/>
        </p:nvSpPr>
        <p:spPr>
          <a:xfrm rot="0">
            <a:off x="2760343" y="2231972"/>
            <a:ext cx="12767313" cy="784873"/>
          </a:xfrm>
          <a:prstGeom prst="rect">
            <a:avLst/>
          </a:prstGeom>
        </p:spPr>
        <p:txBody>
          <a:bodyPr anchor="t" rtlCol="false" tIns="0" lIns="0" bIns="0" rIns="0">
            <a:spAutoFit/>
          </a:bodyPr>
          <a:lstStyle/>
          <a:p>
            <a:pPr algn="ctr">
              <a:lnSpc>
                <a:spcPts val="5939"/>
              </a:lnSpc>
              <a:spcBef>
                <a:spcPct val="0"/>
              </a:spcBef>
            </a:pPr>
            <a:r>
              <a:rPr lang="en-US" sz="5499" spc="692">
                <a:solidFill>
                  <a:srgbClr val="FFFFFF"/>
                </a:solidFill>
                <a:latin typeface="HK Modular"/>
                <a:ea typeface="HK Modular"/>
                <a:cs typeface="HK Modular"/>
                <a:sym typeface="HK Modular"/>
              </a:rPr>
              <a:t>Quantum Computers</a:t>
            </a:r>
          </a:p>
        </p:txBody>
      </p:sp>
      <p:sp>
        <p:nvSpPr>
          <p:cNvPr name="TextBox 9" id="9"/>
          <p:cNvSpPr txBox="true"/>
          <p:nvPr/>
        </p:nvSpPr>
        <p:spPr>
          <a:xfrm rot="0">
            <a:off x="2499805" y="4034547"/>
            <a:ext cx="13133612" cy="1069894"/>
          </a:xfrm>
          <a:prstGeom prst="rect">
            <a:avLst/>
          </a:prstGeom>
        </p:spPr>
        <p:txBody>
          <a:bodyPr anchor="t" rtlCol="false" tIns="0" lIns="0" bIns="0" rIns="0">
            <a:spAutoFit/>
          </a:bodyPr>
          <a:lstStyle/>
          <a:p>
            <a:pPr algn="ctr">
              <a:lnSpc>
                <a:spcPts val="2825"/>
              </a:lnSpc>
            </a:pPr>
            <a:r>
              <a:rPr lang="en-US" sz="2062">
                <a:solidFill>
                  <a:srgbClr val="FFFFFF"/>
                </a:solidFill>
                <a:latin typeface="Poppins Light"/>
                <a:ea typeface="Poppins Light"/>
                <a:cs typeface="Poppins Light"/>
                <a:sym typeface="Poppins Light"/>
              </a:rPr>
              <a:t>Each year the amount of bits of a key that quantum can hack grows, the latest one was 22-bit keys. This has put NIST in a rush to get new standards for encryption out and ready to go for when not if quantum computers are able to crack our encryption.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7917052" y="1048636"/>
            <a:ext cx="2453896" cy="2453896"/>
          </a:xfrm>
          <a:custGeom>
            <a:avLst/>
            <a:gdLst/>
            <a:ahLst/>
            <a:cxnLst/>
            <a:rect r="r" b="b" t="t" l="l"/>
            <a:pathLst>
              <a:path h="2453896" w="2453896">
                <a:moveTo>
                  <a:pt x="0" y="0"/>
                </a:moveTo>
                <a:lnTo>
                  <a:pt x="2453896" y="0"/>
                </a:lnTo>
                <a:lnTo>
                  <a:pt x="2453896" y="2453896"/>
                </a:lnTo>
                <a:lnTo>
                  <a:pt x="0" y="2453896"/>
                </a:lnTo>
                <a:lnTo>
                  <a:pt x="0" y="0"/>
                </a:lnTo>
                <a:close/>
              </a:path>
            </a:pathLst>
          </a:custGeom>
          <a:blipFill>
            <a:blip r:embed="rId5"/>
            <a:stretch>
              <a:fillRect l="0" t="0" r="0" b="0"/>
            </a:stretch>
          </a:blipFill>
        </p:spPr>
      </p:sp>
      <p:sp>
        <p:nvSpPr>
          <p:cNvPr name="TextBox 15" id="15"/>
          <p:cNvSpPr txBox="true"/>
          <p:nvPr/>
        </p:nvSpPr>
        <p:spPr>
          <a:xfrm rot="0">
            <a:off x="1391939" y="859732"/>
            <a:ext cx="62331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17</a:t>
            </a:r>
          </a:p>
        </p:txBody>
      </p:sp>
      <p:sp>
        <p:nvSpPr>
          <p:cNvPr name="TextBox 16" id="16"/>
          <p:cNvSpPr txBox="true"/>
          <p:nvPr/>
        </p:nvSpPr>
        <p:spPr>
          <a:xfrm rot="0">
            <a:off x="3628799" y="4197366"/>
            <a:ext cx="11030402" cy="913310"/>
          </a:xfrm>
          <a:prstGeom prst="rect">
            <a:avLst/>
          </a:prstGeom>
        </p:spPr>
        <p:txBody>
          <a:bodyPr anchor="t" rtlCol="false" tIns="0" lIns="0" bIns="0" rIns="0">
            <a:spAutoFit/>
          </a:bodyPr>
          <a:lstStyle/>
          <a:p>
            <a:pPr algn="ctr">
              <a:lnSpc>
                <a:spcPts val="6947"/>
              </a:lnSpc>
            </a:pPr>
            <a:r>
              <a:rPr lang="en-US" sz="6433" spc="810">
                <a:solidFill>
                  <a:srgbClr val="FFFFFF"/>
                </a:solidFill>
                <a:latin typeface="HK Modular"/>
                <a:ea typeface="HK Modular"/>
                <a:cs typeface="HK Modular"/>
                <a:sym typeface="HK Modular"/>
              </a:rPr>
              <a:t>Regulations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620782" y="4259504"/>
            <a:ext cx="20465418" cy="3921724"/>
            <a:chOff x="0" y="0"/>
            <a:chExt cx="5390069" cy="1032882"/>
          </a:xfrm>
        </p:grpSpPr>
        <p:sp>
          <p:nvSpPr>
            <p:cNvPr name="Freeform 15" id="15"/>
            <p:cNvSpPr/>
            <p:nvPr/>
          </p:nvSpPr>
          <p:spPr>
            <a:xfrm flipH="false" flipV="false" rot="0">
              <a:off x="0" y="0"/>
              <a:ext cx="5390069" cy="1032882"/>
            </a:xfrm>
            <a:custGeom>
              <a:avLst/>
              <a:gdLst/>
              <a:ahLst/>
              <a:cxnLst/>
              <a:rect r="r" b="b" t="t" l="l"/>
              <a:pathLst>
                <a:path h="1032882" w="5390069">
                  <a:moveTo>
                    <a:pt x="0" y="0"/>
                  </a:moveTo>
                  <a:lnTo>
                    <a:pt x="5390069" y="0"/>
                  </a:lnTo>
                  <a:lnTo>
                    <a:pt x="5390069" y="1032882"/>
                  </a:lnTo>
                  <a:lnTo>
                    <a:pt x="0" y="1032882"/>
                  </a:lnTo>
                  <a:close/>
                </a:path>
              </a:pathLst>
            </a:custGeom>
            <a:gradFill rotWithShape="true">
              <a:gsLst>
                <a:gs pos="0">
                  <a:srgbClr val="071121">
                    <a:alpha val="31000"/>
                  </a:srgbClr>
                </a:gs>
                <a:gs pos="50000">
                  <a:srgbClr val="4F5661">
                    <a:alpha val="24335"/>
                  </a:srgbClr>
                </a:gs>
                <a:gs pos="100000">
                  <a:srgbClr val="060F1F">
                    <a:alpha val="0"/>
                  </a:srgbClr>
                </a:gs>
              </a:gsLst>
              <a:lin ang="0"/>
            </a:gradFill>
          </p:spPr>
        </p:sp>
        <p:sp>
          <p:nvSpPr>
            <p:cNvPr name="TextBox 16" id="16"/>
            <p:cNvSpPr txBox="true"/>
            <p:nvPr/>
          </p:nvSpPr>
          <p:spPr>
            <a:xfrm>
              <a:off x="0" y="0"/>
              <a:ext cx="5390069" cy="1032882"/>
            </a:xfrm>
            <a:prstGeom prst="rect">
              <a:avLst/>
            </a:prstGeom>
          </p:spPr>
          <p:txBody>
            <a:bodyPr anchor="ctr" rtlCol="false" tIns="50800" lIns="50800" bIns="50800" rIns="50800"/>
            <a:lstStyle/>
            <a:p>
              <a:pPr algn="ctr">
                <a:lnSpc>
                  <a:spcPts val="1917"/>
                </a:lnSpc>
              </a:pPr>
            </a:p>
          </p:txBody>
        </p:sp>
      </p:grpSp>
      <p:grpSp>
        <p:nvGrpSpPr>
          <p:cNvPr name="Group 17" id="17"/>
          <p:cNvGrpSpPr/>
          <p:nvPr/>
        </p:nvGrpSpPr>
        <p:grpSpPr>
          <a:xfrm rot="0">
            <a:off x="1028700" y="5058375"/>
            <a:ext cx="392527" cy="392527"/>
            <a:chOff x="0" y="0"/>
            <a:chExt cx="103382" cy="103382"/>
          </a:xfrm>
        </p:grpSpPr>
        <p:sp>
          <p:nvSpPr>
            <p:cNvPr name="Freeform 18" id="18"/>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19" id="19"/>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0" id="20"/>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18</a:t>
            </a:r>
          </a:p>
        </p:txBody>
      </p:sp>
      <p:sp>
        <p:nvSpPr>
          <p:cNvPr name="TextBox 21" id="21"/>
          <p:cNvSpPr txBox="true"/>
          <p:nvPr/>
        </p:nvSpPr>
        <p:spPr>
          <a:xfrm rot="0">
            <a:off x="3542756" y="1794973"/>
            <a:ext cx="11275121" cy="1731107"/>
          </a:xfrm>
          <a:prstGeom prst="rect">
            <a:avLst/>
          </a:prstGeom>
        </p:spPr>
        <p:txBody>
          <a:bodyPr anchor="t" rtlCol="false" tIns="0" lIns="0" bIns="0" rIns="0">
            <a:spAutoFit/>
          </a:bodyPr>
          <a:lstStyle/>
          <a:p>
            <a:pPr algn="ctr">
              <a:lnSpc>
                <a:spcPts val="6753"/>
              </a:lnSpc>
              <a:spcBef>
                <a:spcPct val="0"/>
              </a:spcBef>
            </a:pPr>
            <a:r>
              <a:rPr lang="en-US" sz="6252" spc="787">
                <a:solidFill>
                  <a:srgbClr val="FFFFFF"/>
                </a:solidFill>
                <a:latin typeface="HK Modular"/>
                <a:ea typeface="HK Modular"/>
                <a:cs typeface="HK Modular"/>
                <a:sym typeface="HK Modular"/>
              </a:rPr>
              <a:t>Types of controls</a:t>
            </a:r>
          </a:p>
        </p:txBody>
      </p:sp>
      <p:sp>
        <p:nvSpPr>
          <p:cNvPr name="TextBox 22" id="22"/>
          <p:cNvSpPr txBox="true"/>
          <p:nvPr/>
        </p:nvSpPr>
        <p:spPr>
          <a:xfrm rot="0">
            <a:off x="1655971" y="4911764"/>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Managerial</a:t>
            </a:r>
          </a:p>
        </p:txBody>
      </p:sp>
      <p:sp>
        <p:nvSpPr>
          <p:cNvPr name="TextBox 23" id="23"/>
          <p:cNvSpPr txBox="true"/>
          <p:nvPr/>
        </p:nvSpPr>
        <p:spPr>
          <a:xfrm rot="0">
            <a:off x="1655971" y="5790723"/>
            <a:ext cx="4923524" cy="974357"/>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Controls implemented at the Managerial level for Information Technology Management</a:t>
            </a:r>
          </a:p>
        </p:txBody>
      </p:sp>
      <p:grpSp>
        <p:nvGrpSpPr>
          <p:cNvPr name="Group 24" id="24"/>
          <p:cNvGrpSpPr/>
          <p:nvPr/>
        </p:nvGrpSpPr>
        <p:grpSpPr>
          <a:xfrm rot="0">
            <a:off x="6817619" y="5058375"/>
            <a:ext cx="392527" cy="392527"/>
            <a:chOff x="0" y="0"/>
            <a:chExt cx="103382" cy="103382"/>
          </a:xfrm>
        </p:grpSpPr>
        <p:sp>
          <p:nvSpPr>
            <p:cNvPr name="Freeform 25" id="25"/>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26" id="26"/>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7" id="27"/>
          <p:cNvSpPr txBox="true"/>
          <p:nvPr/>
        </p:nvSpPr>
        <p:spPr>
          <a:xfrm rot="0">
            <a:off x="7444890" y="5089004"/>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Operational</a:t>
            </a:r>
          </a:p>
        </p:txBody>
      </p:sp>
      <p:sp>
        <p:nvSpPr>
          <p:cNvPr name="TextBox 28" id="28"/>
          <p:cNvSpPr txBox="true"/>
          <p:nvPr/>
        </p:nvSpPr>
        <p:spPr>
          <a:xfrm rot="0">
            <a:off x="7444890" y="5790723"/>
            <a:ext cx="4590117" cy="652029"/>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Controls around the operations of an organziation, like how data is secured.</a:t>
            </a:r>
          </a:p>
        </p:txBody>
      </p:sp>
      <p:grpSp>
        <p:nvGrpSpPr>
          <p:cNvPr name="Group 29" id="29"/>
          <p:cNvGrpSpPr/>
          <p:nvPr/>
        </p:nvGrpSpPr>
        <p:grpSpPr>
          <a:xfrm rot="0">
            <a:off x="12427356" y="5079479"/>
            <a:ext cx="392527" cy="392527"/>
            <a:chOff x="0" y="0"/>
            <a:chExt cx="103382" cy="103382"/>
          </a:xfrm>
        </p:grpSpPr>
        <p:sp>
          <p:nvSpPr>
            <p:cNvPr name="Freeform 30" id="30"/>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31" id="31"/>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32" id="32"/>
          <p:cNvSpPr txBox="true"/>
          <p:nvPr/>
        </p:nvSpPr>
        <p:spPr>
          <a:xfrm rot="0">
            <a:off x="13054626" y="5110109"/>
            <a:ext cx="3872379" cy="361897"/>
          </a:xfrm>
          <a:prstGeom prst="rect">
            <a:avLst/>
          </a:prstGeom>
        </p:spPr>
        <p:txBody>
          <a:bodyPr anchor="t" rtlCol="false" tIns="0" lIns="0" bIns="0" rIns="0">
            <a:spAutoFit/>
          </a:bodyPr>
          <a:lstStyle/>
          <a:p>
            <a:pPr algn="l">
              <a:lnSpc>
                <a:spcPts val="2696"/>
              </a:lnSpc>
              <a:spcBef>
                <a:spcPct val="0"/>
              </a:spcBef>
            </a:pPr>
            <a:r>
              <a:rPr lang="en-US" sz="2496">
                <a:solidFill>
                  <a:srgbClr val="FFFFFF"/>
                </a:solidFill>
                <a:latin typeface="Poppins"/>
                <a:ea typeface="Poppins"/>
                <a:cs typeface="Poppins"/>
                <a:sym typeface="Poppins"/>
              </a:rPr>
              <a:t>Technical</a:t>
            </a:r>
          </a:p>
        </p:txBody>
      </p:sp>
      <p:sp>
        <p:nvSpPr>
          <p:cNvPr name="TextBox 33" id="33"/>
          <p:cNvSpPr txBox="true"/>
          <p:nvPr/>
        </p:nvSpPr>
        <p:spPr>
          <a:xfrm rot="0">
            <a:off x="13054626" y="5811827"/>
            <a:ext cx="4590117" cy="652029"/>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Implemented on the technical end, IE MFA, Pass word policies and others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144835" y="-547517"/>
            <a:ext cx="9030960" cy="11146926"/>
            <a:chOff x="0" y="0"/>
            <a:chExt cx="2378524" cy="2935816"/>
          </a:xfrm>
        </p:grpSpPr>
        <p:sp>
          <p:nvSpPr>
            <p:cNvPr name="Freeform 4" id="4"/>
            <p:cNvSpPr/>
            <p:nvPr/>
          </p:nvSpPr>
          <p:spPr>
            <a:xfrm flipH="false" flipV="false" rot="0">
              <a:off x="0" y="0"/>
              <a:ext cx="2378524" cy="2935816"/>
            </a:xfrm>
            <a:custGeom>
              <a:avLst/>
              <a:gdLst/>
              <a:ahLst/>
              <a:cxnLst/>
              <a:rect r="r" b="b" t="t" l="l"/>
              <a:pathLst>
                <a:path h="2935816" w="2378524">
                  <a:moveTo>
                    <a:pt x="0" y="0"/>
                  </a:moveTo>
                  <a:lnTo>
                    <a:pt x="2378524" y="0"/>
                  </a:lnTo>
                  <a:lnTo>
                    <a:pt x="2378524" y="2935816"/>
                  </a:lnTo>
                  <a:lnTo>
                    <a:pt x="0" y="2935816"/>
                  </a:lnTo>
                  <a:close/>
                </a:path>
              </a:pathLst>
            </a:custGeom>
            <a:gradFill rotWithShape="true">
              <a:gsLst>
                <a:gs pos="0">
                  <a:srgbClr val="071121">
                    <a:alpha val="100000"/>
                  </a:srgbClr>
                </a:gs>
                <a:gs pos="50000">
                  <a:srgbClr val="060F1F">
                    <a:alpha val="78500"/>
                  </a:srgbClr>
                </a:gs>
                <a:gs pos="100000">
                  <a:srgbClr val="060F1F">
                    <a:alpha val="0"/>
                  </a:srgbClr>
                </a:gs>
              </a:gsLst>
              <a:lin ang="0"/>
            </a:gradFill>
          </p:spPr>
        </p:sp>
        <p:sp>
          <p:nvSpPr>
            <p:cNvPr name="TextBox 5" id="5"/>
            <p:cNvSpPr txBox="true"/>
            <p:nvPr/>
          </p:nvSpPr>
          <p:spPr>
            <a:xfrm>
              <a:off x="0" y="0"/>
              <a:ext cx="2378524" cy="2935816"/>
            </a:xfrm>
            <a:prstGeom prst="rect">
              <a:avLst/>
            </a:prstGeom>
          </p:spPr>
          <p:txBody>
            <a:bodyPr anchor="ctr" rtlCol="false" tIns="50800" lIns="50800" bIns="50800" rIns="50800"/>
            <a:lstStyle/>
            <a:p>
              <a:pPr algn="ctr">
                <a:lnSpc>
                  <a:spcPts val="1917"/>
                </a:lnSpc>
              </a:pPr>
            </a:p>
          </p:txBody>
        </p:sp>
      </p:grpSp>
      <p:sp>
        <p:nvSpPr>
          <p:cNvPr name="Freeform 6" id="6"/>
          <p:cNvSpPr/>
          <p:nvPr/>
        </p:nvSpPr>
        <p:spPr>
          <a:xfrm flipH="false" flipV="false" rot="0">
            <a:off x="6369162" y="8872583"/>
            <a:ext cx="5549677" cy="506253"/>
          </a:xfrm>
          <a:custGeom>
            <a:avLst/>
            <a:gdLst/>
            <a:ahLst/>
            <a:cxnLst/>
            <a:rect r="r" b="b" t="t" l="l"/>
            <a:pathLst>
              <a:path h="506253" w="5549677">
                <a:moveTo>
                  <a:pt x="0" y="0"/>
                </a:moveTo>
                <a:lnTo>
                  <a:pt x="5549676" y="0"/>
                </a:lnTo>
                <a:lnTo>
                  <a:pt x="5549676" y="506253"/>
                </a:lnTo>
                <a:lnTo>
                  <a:pt x="0" y="50625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2092719" y="3995095"/>
            <a:ext cx="14371257" cy="2061703"/>
            <a:chOff x="0" y="0"/>
            <a:chExt cx="3785022" cy="543000"/>
          </a:xfrm>
        </p:grpSpPr>
        <p:sp>
          <p:nvSpPr>
            <p:cNvPr name="Freeform 8" id="8"/>
            <p:cNvSpPr/>
            <p:nvPr/>
          </p:nvSpPr>
          <p:spPr>
            <a:xfrm flipH="false" flipV="false" rot="0">
              <a:off x="0" y="0"/>
              <a:ext cx="3785022" cy="543000"/>
            </a:xfrm>
            <a:custGeom>
              <a:avLst/>
              <a:gdLst/>
              <a:ahLst/>
              <a:cxnLst/>
              <a:rect r="r" b="b" t="t" l="l"/>
              <a:pathLst>
                <a:path h="543000" w="3785022">
                  <a:moveTo>
                    <a:pt x="0" y="0"/>
                  </a:moveTo>
                  <a:lnTo>
                    <a:pt x="3785022" y="0"/>
                  </a:lnTo>
                  <a:lnTo>
                    <a:pt x="3785022" y="543000"/>
                  </a:lnTo>
                  <a:lnTo>
                    <a:pt x="0" y="543000"/>
                  </a:lnTo>
                  <a:close/>
                </a:path>
              </a:pathLst>
            </a:custGeom>
            <a:solidFill>
              <a:srgbClr val="000000">
                <a:alpha val="0"/>
              </a:srgbClr>
            </a:solidFill>
            <a:ln w="19050" cap="sq">
              <a:gradFill>
                <a:gsLst>
                  <a:gs pos="0">
                    <a:srgbClr val="FFFFFF">
                      <a:alpha val="100000"/>
                    </a:srgbClr>
                  </a:gs>
                  <a:gs pos="100000">
                    <a:srgbClr val="FFC1C1">
                      <a:alpha val="2500"/>
                    </a:srgbClr>
                  </a:gs>
                </a:gsLst>
                <a:lin ang="0"/>
              </a:gradFill>
              <a:prstDash val="solid"/>
              <a:miter/>
            </a:ln>
          </p:spPr>
        </p:sp>
        <p:sp>
          <p:nvSpPr>
            <p:cNvPr name="TextBox 9" id="9"/>
            <p:cNvSpPr txBox="true"/>
            <p:nvPr/>
          </p:nvSpPr>
          <p:spPr>
            <a:xfrm>
              <a:off x="0" y="0"/>
              <a:ext cx="3785022" cy="543000"/>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862708" y="795954"/>
            <a:ext cx="331984" cy="202810"/>
            <a:chOff x="0" y="0"/>
            <a:chExt cx="442646" cy="270414"/>
          </a:xfrm>
        </p:grpSpPr>
        <p:grpSp>
          <p:nvGrpSpPr>
            <p:cNvPr name="Group 11" id="11"/>
            <p:cNvGrpSpPr/>
            <p:nvPr/>
          </p:nvGrpSpPr>
          <p:grpSpPr>
            <a:xfrm rot="0">
              <a:off x="0" y="0"/>
              <a:ext cx="442646" cy="63500"/>
              <a:chOff x="0" y="0"/>
              <a:chExt cx="87436" cy="12543"/>
            </a:xfrm>
          </p:grpSpPr>
          <p:sp>
            <p:nvSpPr>
              <p:cNvPr name="Freeform 12" id="12"/>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3" id="13"/>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4" id="14"/>
            <p:cNvGrpSpPr/>
            <p:nvPr/>
          </p:nvGrpSpPr>
          <p:grpSpPr>
            <a:xfrm rot="0">
              <a:off x="0" y="105314"/>
              <a:ext cx="442646" cy="63500"/>
              <a:chOff x="0" y="0"/>
              <a:chExt cx="87436" cy="12543"/>
            </a:xfrm>
          </p:grpSpPr>
          <p:sp>
            <p:nvSpPr>
              <p:cNvPr name="Freeform 15" id="1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6" id="1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7" id="17"/>
            <p:cNvGrpSpPr/>
            <p:nvPr/>
          </p:nvGrpSpPr>
          <p:grpSpPr>
            <a:xfrm rot="0">
              <a:off x="0" y="206914"/>
              <a:ext cx="442646" cy="63500"/>
              <a:chOff x="0" y="0"/>
              <a:chExt cx="87436" cy="12543"/>
            </a:xfrm>
          </p:grpSpPr>
          <p:sp>
            <p:nvSpPr>
              <p:cNvPr name="Freeform 18" id="1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9" id="1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20" id="20"/>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0">
            <a:off x="7563971" y="8993119"/>
            <a:ext cx="3160058" cy="265181"/>
          </a:xfrm>
          <a:prstGeom prst="rect">
            <a:avLst/>
          </a:prstGeom>
        </p:spPr>
        <p:txBody>
          <a:bodyPr anchor="t" rtlCol="false" tIns="0" lIns="0" bIns="0" rIns="0">
            <a:spAutoFit/>
          </a:bodyPr>
          <a:lstStyle/>
          <a:p>
            <a:pPr algn="ctr">
              <a:lnSpc>
                <a:spcPts val="1917"/>
              </a:lnSpc>
              <a:spcBef>
                <a:spcPct val="0"/>
              </a:spcBef>
            </a:pPr>
            <a:r>
              <a:rPr lang="en-US" sz="1775">
                <a:solidFill>
                  <a:srgbClr val="FFFFFF"/>
                </a:solidFill>
                <a:latin typeface="Poppins Light"/>
                <a:ea typeface="Poppins Light"/>
                <a:cs typeface="Poppins Light"/>
                <a:sym typeface="Poppins Light"/>
              </a:rPr>
              <a:t>www.olsontyler.com</a:t>
            </a:r>
          </a:p>
        </p:txBody>
      </p:sp>
      <p:sp>
        <p:nvSpPr>
          <p:cNvPr name="TextBox 22" id="22"/>
          <p:cNvSpPr txBox="true"/>
          <p:nvPr/>
        </p:nvSpPr>
        <p:spPr>
          <a:xfrm rot="0">
            <a:off x="2485525" y="4658973"/>
            <a:ext cx="13585644" cy="1054780"/>
          </a:xfrm>
          <a:prstGeom prst="rect">
            <a:avLst/>
          </a:prstGeom>
        </p:spPr>
        <p:txBody>
          <a:bodyPr anchor="t" rtlCol="false" tIns="0" lIns="0" bIns="0" rIns="0">
            <a:spAutoFit/>
          </a:bodyPr>
          <a:lstStyle/>
          <a:p>
            <a:pPr algn="ctr">
              <a:lnSpc>
                <a:spcPts val="8137"/>
              </a:lnSpc>
              <a:spcBef>
                <a:spcPct val="0"/>
              </a:spcBef>
            </a:pPr>
            <a:r>
              <a:rPr lang="en-US" sz="7534" spc="949">
                <a:solidFill>
                  <a:srgbClr val="FFFFFF"/>
                </a:solidFill>
                <a:latin typeface="HK Modular"/>
                <a:ea typeface="HK Modular"/>
                <a:cs typeface="HK Modular"/>
                <a:sym typeface="HK Modular"/>
              </a:rPr>
              <a:t>cyber security</a:t>
            </a:r>
          </a:p>
        </p:txBody>
      </p:sp>
      <p:sp>
        <p:nvSpPr>
          <p:cNvPr name="TextBox 23" id="23"/>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a:t>
            </a:r>
          </a:p>
        </p:txBody>
      </p:sp>
      <p:sp>
        <p:nvSpPr>
          <p:cNvPr name="Freeform 24" id="24"/>
          <p:cNvSpPr/>
          <p:nvPr/>
        </p:nvSpPr>
        <p:spPr>
          <a:xfrm flipH="false" flipV="false" rot="0">
            <a:off x="7917052" y="1048636"/>
            <a:ext cx="2453896" cy="2453896"/>
          </a:xfrm>
          <a:custGeom>
            <a:avLst/>
            <a:gdLst/>
            <a:ahLst/>
            <a:cxnLst/>
            <a:rect r="r" b="b" t="t" l="l"/>
            <a:pathLst>
              <a:path h="2453896" w="2453896">
                <a:moveTo>
                  <a:pt x="0" y="0"/>
                </a:moveTo>
                <a:lnTo>
                  <a:pt x="2453896" y="0"/>
                </a:lnTo>
                <a:lnTo>
                  <a:pt x="2453896" y="2453896"/>
                </a:lnTo>
                <a:lnTo>
                  <a:pt x="0" y="2453896"/>
                </a:lnTo>
                <a:lnTo>
                  <a:pt x="0" y="0"/>
                </a:lnTo>
                <a:close/>
              </a:path>
            </a:pathLst>
          </a:custGeom>
          <a:blipFill>
            <a:blip r:embed="rId7"/>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492760" y="7155605"/>
            <a:ext cx="20465418" cy="6118578"/>
            <a:chOff x="0" y="0"/>
            <a:chExt cx="5390069" cy="1611477"/>
          </a:xfrm>
        </p:grpSpPr>
        <p:sp>
          <p:nvSpPr>
            <p:cNvPr name="Freeform 15" id="15"/>
            <p:cNvSpPr/>
            <p:nvPr/>
          </p:nvSpPr>
          <p:spPr>
            <a:xfrm flipH="false" flipV="false" rot="0">
              <a:off x="0" y="0"/>
              <a:ext cx="5390069" cy="1611477"/>
            </a:xfrm>
            <a:custGeom>
              <a:avLst/>
              <a:gdLst/>
              <a:ahLst/>
              <a:cxnLst/>
              <a:rect r="r" b="b" t="t" l="l"/>
              <a:pathLst>
                <a:path h="1611477" w="5390069">
                  <a:moveTo>
                    <a:pt x="0" y="0"/>
                  </a:moveTo>
                  <a:lnTo>
                    <a:pt x="5390069" y="0"/>
                  </a:lnTo>
                  <a:lnTo>
                    <a:pt x="5390069" y="1611477"/>
                  </a:lnTo>
                  <a:lnTo>
                    <a:pt x="0" y="1611477"/>
                  </a:lnTo>
                  <a:close/>
                </a:path>
              </a:pathLst>
            </a:custGeom>
            <a:gradFill rotWithShape="true">
              <a:gsLst>
                <a:gs pos="0">
                  <a:srgbClr val="071121">
                    <a:alpha val="31000"/>
                  </a:srgbClr>
                </a:gs>
                <a:gs pos="50000">
                  <a:srgbClr val="4F5661">
                    <a:alpha val="24335"/>
                  </a:srgbClr>
                </a:gs>
                <a:gs pos="100000">
                  <a:srgbClr val="060F1F">
                    <a:alpha val="0"/>
                  </a:srgbClr>
                </a:gs>
              </a:gsLst>
              <a:lin ang="0"/>
            </a:gradFill>
          </p:spPr>
        </p:sp>
        <p:sp>
          <p:nvSpPr>
            <p:cNvPr name="TextBox 16" id="16"/>
            <p:cNvSpPr txBox="true"/>
            <p:nvPr/>
          </p:nvSpPr>
          <p:spPr>
            <a:xfrm>
              <a:off x="0" y="0"/>
              <a:ext cx="5390069" cy="1611477"/>
            </a:xfrm>
            <a:prstGeom prst="rect">
              <a:avLst/>
            </a:prstGeom>
          </p:spPr>
          <p:txBody>
            <a:bodyPr anchor="ctr" rtlCol="false" tIns="50800" lIns="50800" bIns="50800" rIns="50800"/>
            <a:lstStyle/>
            <a:p>
              <a:pPr algn="ctr">
                <a:lnSpc>
                  <a:spcPts val="1917"/>
                </a:lnSpc>
              </a:pPr>
            </a:p>
          </p:txBody>
        </p:sp>
      </p:grpSp>
      <p:grpSp>
        <p:nvGrpSpPr>
          <p:cNvPr name="Group 17" id="17"/>
          <p:cNvGrpSpPr/>
          <p:nvPr/>
        </p:nvGrpSpPr>
        <p:grpSpPr>
          <a:xfrm rot="0">
            <a:off x="1028700" y="3817795"/>
            <a:ext cx="392527" cy="392527"/>
            <a:chOff x="0" y="0"/>
            <a:chExt cx="103382" cy="103382"/>
          </a:xfrm>
        </p:grpSpPr>
        <p:sp>
          <p:nvSpPr>
            <p:cNvPr name="Freeform 18" id="18"/>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19" id="19"/>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0" id="20"/>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18</a:t>
            </a:r>
          </a:p>
        </p:txBody>
      </p:sp>
      <p:sp>
        <p:nvSpPr>
          <p:cNvPr name="TextBox 21" id="21"/>
          <p:cNvSpPr txBox="true"/>
          <p:nvPr/>
        </p:nvSpPr>
        <p:spPr>
          <a:xfrm rot="0">
            <a:off x="3542756" y="1794973"/>
            <a:ext cx="11275121" cy="879863"/>
          </a:xfrm>
          <a:prstGeom prst="rect">
            <a:avLst/>
          </a:prstGeom>
        </p:spPr>
        <p:txBody>
          <a:bodyPr anchor="t" rtlCol="false" tIns="0" lIns="0" bIns="0" rIns="0">
            <a:spAutoFit/>
          </a:bodyPr>
          <a:lstStyle/>
          <a:p>
            <a:pPr algn="ctr">
              <a:lnSpc>
                <a:spcPts val="6753"/>
              </a:lnSpc>
              <a:spcBef>
                <a:spcPct val="0"/>
              </a:spcBef>
            </a:pPr>
            <a:r>
              <a:rPr lang="en-US" sz="6252" spc="787">
                <a:solidFill>
                  <a:srgbClr val="FFFFFF"/>
                </a:solidFill>
                <a:latin typeface="HK Modular"/>
                <a:ea typeface="HK Modular"/>
                <a:cs typeface="HK Modular"/>
                <a:sym typeface="HK Modular"/>
              </a:rPr>
              <a:t>Control Types</a:t>
            </a:r>
          </a:p>
        </p:txBody>
      </p:sp>
      <p:sp>
        <p:nvSpPr>
          <p:cNvPr name="TextBox 22" id="22"/>
          <p:cNvSpPr txBox="true"/>
          <p:nvPr/>
        </p:nvSpPr>
        <p:spPr>
          <a:xfrm rot="0">
            <a:off x="1655971" y="3912445"/>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Preventive</a:t>
            </a:r>
          </a:p>
        </p:txBody>
      </p:sp>
      <p:sp>
        <p:nvSpPr>
          <p:cNvPr name="TextBox 23" id="23"/>
          <p:cNvSpPr txBox="true"/>
          <p:nvPr/>
        </p:nvSpPr>
        <p:spPr>
          <a:xfrm rot="0">
            <a:off x="1655971" y="4550143"/>
            <a:ext cx="4923524" cy="974357"/>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Attempting to PREVENT cyber attack</a:t>
            </a:r>
          </a:p>
          <a:p>
            <a:pPr algn="l">
              <a:lnSpc>
                <a:spcPts val="2554"/>
              </a:lnSpc>
            </a:pPr>
          </a:p>
          <a:p>
            <a:pPr algn="l">
              <a:lnSpc>
                <a:spcPts val="2554"/>
              </a:lnSpc>
            </a:pPr>
            <a:r>
              <a:rPr lang="en-US" sz="1864">
                <a:solidFill>
                  <a:srgbClr val="FFFFFF"/>
                </a:solidFill>
                <a:latin typeface="Poppins Light"/>
                <a:ea typeface="Poppins Light"/>
                <a:cs typeface="Poppins Light"/>
                <a:sym typeface="Poppins Light"/>
              </a:rPr>
              <a:t>Firewalls</a:t>
            </a:r>
          </a:p>
        </p:txBody>
      </p:sp>
      <p:grpSp>
        <p:nvGrpSpPr>
          <p:cNvPr name="Group 24" id="24"/>
          <p:cNvGrpSpPr/>
          <p:nvPr/>
        </p:nvGrpSpPr>
        <p:grpSpPr>
          <a:xfrm rot="0">
            <a:off x="6817619" y="3817795"/>
            <a:ext cx="392527" cy="392527"/>
            <a:chOff x="0" y="0"/>
            <a:chExt cx="103382" cy="103382"/>
          </a:xfrm>
        </p:grpSpPr>
        <p:sp>
          <p:nvSpPr>
            <p:cNvPr name="Freeform 25" id="25"/>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26" id="26"/>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7" id="27"/>
          <p:cNvSpPr txBox="true"/>
          <p:nvPr/>
        </p:nvSpPr>
        <p:spPr>
          <a:xfrm rot="0">
            <a:off x="7444890" y="3912445"/>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Detective</a:t>
            </a:r>
          </a:p>
        </p:txBody>
      </p:sp>
      <p:sp>
        <p:nvSpPr>
          <p:cNvPr name="TextBox 28" id="28"/>
          <p:cNvSpPr txBox="true"/>
          <p:nvPr/>
        </p:nvSpPr>
        <p:spPr>
          <a:xfrm rot="0">
            <a:off x="7444890" y="4550143"/>
            <a:ext cx="4590117" cy="974357"/>
          </a:xfrm>
          <a:prstGeom prst="rect">
            <a:avLst/>
          </a:prstGeom>
        </p:spPr>
        <p:txBody>
          <a:bodyPr anchor="t" rtlCol="false" tIns="0" lIns="0" bIns="0" rIns="0">
            <a:spAutoFit/>
          </a:bodyPr>
          <a:lstStyle/>
          <a:p>
            <a:pPr algn="l">
              <a:lnSpc>
                <a:spcPts val="2554"/>
              </a:lnSpc>
            </a:pPr>
            <a:r>
              <a:rPr lang="en-US" sz="1864">
                <a:solidFill>
                  <a:srgbClr val="FFFFFF"/>
                </a:solidFill>
                <a:latin typeface="Poppins"/>
                <a:ea typeface="Poppins"/>
                <a:cs typeface="Poppins"/>
                <a:sym typeface="Poppins"/>
              </a:rPr>
              <a:t>Attempting to DETECT attacks</a:t>
            </a:r>
          </a:p>
          <a:p>
            <a:pPr algn="l">
              <a:lnSpc>
                <a:spcPts val="2554"/>
              </a:lnSpc>
            </a:pPr>
          </a:p>
          <a:p>
            <a:pPr algn="l">
              <a:lnSpc>
                <a:spcPts val="2554"/>
              </a:lnSpc>
            </a:pPr>
            <a:r>
              <a:rPr lang="en-US" sz="1864">
                <a:solidFill>
                  <a:srgbClr val="FFFFFF"/>
                </a:solidFill>
                <a:latin typeface="Poppins"/>
                <a:ea typeface="Poppins"/>
                <a:cs typeface="Poppins"/>
                <a:sym typeface="Poppins"/>
              </a:rPr>
              <a:t>Log Analysis</a:t>
            </a:r>
          </a:p>
        </p:txBody>
      </p:sp>
      <p:grpSp>
        <p:nvGrpSpPr>
          <p:cNvPr name="Group 29" id="29"/>
          <p:cNvGrpSpPr/>
          <p:nvPr/>
        </p:nvGrpSpPr>
        <p:grpSpPr>
          <a:xfrm rot="0">
            <a:off x="12427356" y="3838899"/>
            <a:ext cx="392527" cy="392527"/>
            <a:chOff x="0" y="0"/>
            <a:chExt cx="103382" cy="103382"/>
          </a:xfrm>
        </p:grpSpPr>
        <p:sp>
          <p:nvSpPr>
            <p:cNvPr name="Freeform 30" id="30"/>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31" id="31"/>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32" id="32"/>
          <p:cNvSpPr txBox="true"/>
          <p:nvPr/>
        </p:nvSpPr>
        <p:spPr>
          <a:xfrm rot="0">
            <a:off x="13054626" y="3869529"/>
            <a:ext cx="3872379" cy="361897"/>
          </a:xfrm>
          <a:prstGeom prst="rect">
            <a:avLst/>
          </a:prstGeom>
        </p:spPr>
        <p:txBody>
          <a:bodyPr anchor="t" rtlCol="false" tIns="0" lIns="0" bIns="0" rIns="0">
            <a:spAutoFit/>
          </a:bodyPr>
          <a:lstStyle/>
          <a:p>
            <a:pPr algn="l">
              <a:lnSpc>
                <a:spcPts val="2696"/>
              </a:lnSpc>
              <a:spcBef>
                <a:spcPct val="0"/>
              </a:spcBef>
            </a:pPr>
            <a:r>
              <a:rPr lang="en-US" sz="2496">
                <a:solidFill>
                  <a:srgbClr val="FFFFFF"/>
                </a:solidFill>
                <a:latin typeface="Poppins"/>
                <a:ea typeface="Poppins"/>
                <a:cs typeface="Poppins"/>
                <a:sym typeface="Poppins"/>
              </a:rPr>
              <a:t>Corrective</a:t>
            </a:r>
          </a:p>
        </p:txBody>
      </p:sp>
      <p:sp>
        <p:nvSpPr>
          <p:cNvPr name="TextBox 33" id="33"/>
          <p:cNvSpPr txBox="true"/>
          <p:nvPr/>
        </p:nvSpPr>
        <p:spPr>
          <a:xfrm rot="0">
            <a:off x="13054626" y="4571247"/>
            <a:ext cx="4590117" cy="974357"/>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Attempting to CORRECT damage</a:t>
            </a:r>
          </a:p>
          <a:p>
            <a:pPr algn="l">
              <a:lnSpc>
                <a:spcPts val="2554"/>
              </a:lnSpc>
            </a:pPr>
          </a:p>
          <a:p>
            <a:pPr algn="l">
              <a:lnSpc>
                <a:spcPts val="2554"/>
              </a:lnSpc>
            </a:pPr>
            <a:r>
              <a:rPr lang="en-US" sz="1864">
                <a:solidFill>
                  <a:srgbClr val="FFFFFF"/>
                </a:solidFill>
                <a:latin typeface="Poppins Light"/>
                <a:ea typeface="Poppins Light"/>
                <a:cs typeface="Poppins Light"/>
                <a:sym typeface="Poppins Light"/>
              </a:rPr>
              <a:t>Data backups</a:t>
            </a:r>
          </a:p>
        </p:txBody>
      </p:sp>
      <p:grpSp>
        <p:nvGrpSpPr>
          <p:cNvPr name="Group 34" id="34"/>
          <p:cNvGrpSpPr/>
          <p:nvPr/>
        </p:nvGrpSpPr>
        <p:grpSpPr>
          <a:xfrm rot="0">
            <a:off x="1085850" y="6648450"/>
            <a:ext cx="392527" cy="392527"/>
            <a:chOff x="0" y="0"/>
            <a:chExt cx="103382" cy="103382"/>
          </a:xfrm>
        </p:grpSpPr>
        <p:sp>
          <p:nvSpPr>
            <p:cNvPr name="Freeform 35" id="35"/>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36" id="36"/>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37" id="37"/>
          <p:cNvSpPr txBox="true"/>
          <p:nvPr/>
        </p:nvSpPr>
        <p:spPr>
          <a:xfrm rot="0">
            <a:off x="1713121" y="6743100"/>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Deterrent</a:t>
            </a:r>
          </a:p>
        </p:txBody>
      </p:sp>
      <p:sp>
        <p:nvSpPr>
          <p:cNvPr name="TextBox 38" id="38"/>
          <p:cNvSpPr txBox="true"/>
          <p:nvPr/>
        </p:nvSpPr>
        <p:spPr>
          <a:xfrm rot="0">
            <a:off x="1713121" y="7380798"/>
            <a:ext cx="4923524" cy="974357"/>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DETER attacks before they start</a:t>
            </a:r>
          </a:p>
          <a:p>
            <a:pPr algn="l">
              <a:lnSpc>
                <a:spcPts val="2554"/>
              </a:lnSpc>
            </a:pPr>
          </a:p>
          <a:p>
            <a:pPr algn="l">
              <a:lnSpc>
                <a:spcPts val="2554"/>
              </a:lnSpc>
            </a:pPr>
            <a:r>
              <a:rPr lang="en-US" sz="1864">
                <a:solidFill>
                  <a:srgbClr val="FFFFFF"/>
                </a:solidFill>
                <a:latin typeface="Poppins Light"/>
                <a:ea typeface="Poppins Light"/>
                <a:cs typeface="Poppins Light"/>
                <a:sym typeface="Poppins Light"/>
              </a:rPr>
              <a:t>Legal punishments</a:t>
            </a:r>
          </a:p>
        </p:txBody>
      </p:sp>
      <p:grpSp>
        <p:nvGrpSpPr>
          <p:cNvPr name="Group 39" id="39"/>
          <p:cNvGrpSpPr/>
          <p:nvPr/>
        </p:nvGrpSpPr>
        <p:grpSpPr>
          <a:xfrm rot="0">
            <a:off x="6874769" y="6648450"/>
            <a:ext cx="392527" cy="392527"/>
            <a:chOff x="0" y="0"/>
            <a:chExt cx="103382" cy="103382"/>
          </a:xfrm>
        </p:grpSpPr>
        <p:sp>
          <p:nvSpPr>
            <p:cNvPr name="Freeform 40" id="40"/>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41" id="41"/>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42" id="42"/>
          <p:cNvSpPr txBox="true"/>
          <p:nvPr/>
        </p:nvSpPr>
        <p:spPr>
          <a:xfrm rot="0">
            <a:off x="7502040" y="6743100"/>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Compensating</a:t>
            </a:r>
          </a:p>
        </p:txBody>
      </p:sp>
      <p:sp>
        <p:nvSpPr>
          <p:cNvPr name="TextBox 43" id="43"/>
          <p:cNvSpPr txBox="true"/>
          <p:nvPr/>
        </p:nvSpPr>
        <p:spPr>
          <a:xfrm rot="0">
            <a:off x="7502040" y="7380798"/>
            <a:ext cx="4590117" cy="974357"/>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Compensate for other controls</a:t>
            </a:r>
          </a:p>
          <a:p>
            <a:pPr algn="l">
              <a:lnSpc>
                <a:spcPts val="2554"/>
              </a:lnSpc>
            </a:pPr>
          </a:p>
          <a:p>
            <a:pPr algn="l">
              <a:lnSpc>
                <a:spcPts val="2554"/>
              </a:lnSpc>
            </a:pPr>
            <a:r>
              <a:rPr lang="en-US" sz="1864">
                <a:solidFill>
                  <a:srgbClr val="FFFFFF"/>
                </a:solidFill>
                <a:latin typeface="Poppins Light"/>
                <a:ea typeface="Poppins Light"/>
                <a:cs typeface="Poppins Light"/>
                <a:sym typeface="Poppins Light"/>
              </a:rPr>
              <a:t>Red Teaming</a:t>
            </a:r>
          </a:p>
        </p:txBody>
      </p:sp>
      <p:grpSp>
        <p:nvGrpSpPr>
          <p:cNvPr name="Group 44" id="44"/>
          <p:cNvGrpSpPr/>
          <p:nvPr/>
        </p:nvGrpSpPr>
        <p:grpSpPr>
          <a:xfrm rot="0">
            <a:off x="12484506" y="6669555"/>
            <a:ext cx="392527" cy="392527"/>
            <a:chOff x="0" y="0"/>
            <a:chExt cx="103382" cy="103382"/>
          </a:xfrm>
        </p:grpSpPr>
        <p:sp>
          <p:nvSpPr>
            <p:cNvPr name="Freeform 45" id="45"/>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46" id="46"/>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47" id="47"/>
          <p:cNvSpPr txBox="true"/>
          <p:nvPr/>
        </p:nvSpPr>
        <p:spPr>
          <a:xfrm rot="0">
            <a:off x="13111776" y="6700184"/>
            <a:ext cx="3872379" cy="361897"/>
          </a:xfrm>
          <a:prstGeom prst="rect">
            <a:avLst/>
          </a:prstGeom>
        </p:spPr>
        <p:txBody>
          <a:bodyPr anchor="t" rtlCol="false" tIns="0" lIns="0" bIns="0" rIns="0">
            <a:spAutoFit/>
          </a:bodyPr>
          <a:lstStyle/>
          <a:p>
            <a:pPr algn="l">
              <a:lnSpc>
                <a:spcPts val="2696"/>
              </a:lnSpc>
              <a:spcBef>
                <a:spcPct val="0"/>
              </a:spcBef>
            </a:pPr>
            <a:r>
              <a:rPr lang="en-US" sz="2496">
                <a:solidFill>
                  <a:srgbClr val="FFFFFF"/>
                </a:solidFill>
                <a:latin typeface="Poppins"/>
                <a:ea typeface="Poppins"/>
                <a:cs typeface="Poppins"/>
                <a:sym typeface="Poppins"/>
              </a:rPr>
              <a:t>Physical</a:t>
            </a:r>
          </a:p>
        </p:txBody>
      </p:sp>
      <p:sp>
        <p:nvSpPr>
          <p:cNvPr name="TextBox 48" id="48"/>
          <p:cNvSpPr txBox="true"/>
          <p:nvPr/>
        </p:nvSpPr>
        <p:spPr>
          <a:xfrm rot="0">
            <a:off x="13111776" y="7401903"/>
            <a:ext cx="4590117" cy="329701"/>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Secure the property from attack</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620782" y="4259504"/>
            <a:ext cx="20465418" cy="3921724"/>
            <a:chOff x="0" y="0"/>
            <a:chExt cx="5390069" cy="1032882"/>
          </a:xfrm>
        </p:grpSpPr>
        <p:sp>
          <p:nvSpPr>
            <p:cNvPr name="Freeform 15" id="15"/>
            <p:cNvSpPr/>
            <p:nvPr/>
          </p:nvSpPr>
          <p:spPr>
            <a:xfrm flipH="false" flipV="false" rot="0">
              <a:off x="0" y="0"/>
              <a:ext cx="5390069" cy="1032882"/>
            </a:xfrm>
            <a:custGeom>
              <a:avLst/>
              <a:gdLst/>
              <a:ahLst/>
              <a:cxnLst/>
              <a:rect r="r" b="b" t="t" l="l"/>
              <a:pathLst>
                <a:path h="1032882" w="5390069">
                  <a:moveTo>
                    <a:pt x="0" y="0"/>
                  </a:moveTo>
                  <a:lnTo>
                    <a:pt x="5390069" y="0"/>
                  </a:lnTo>
                  <a:lnTo>
                    <a:pt x="5390069" y="1032882"/>
                  </a:lnTo>
                  <a:lnTo>
                    <a:pt x="0" y="1032882"/>
                  </a:lnTo>
                  <a:close/>
                </a:path>
              </a:pathLst>
            </a:custGeom>
            <a:gradFill rotWithShape="true">
              <a:gsLst>
                <a:gs pos="0">
                  <a:srgbClr val="071121">
                    <a:alpha val="31000"/>
                  </a:srgbClr>
                </a:gs>
                <a:gs pos="50000">
                  <a:srgbClr val="4F5661">
                    <a:alpha val="24335"/>
                  </a:srgbClr>
                </a:gs>
                <a:gs pos="100000">
                  <a:srgbClr val="060F1F">
                    <a:alpha val="0"/>
                  </a:srgbClr>
                </a:gs>
              </a:gsLst>
              <a:lin ang="0"/>
            </a:gradFill>
          </p:spPr>
        </p:sp>
        <p:sp>
          <p:nvSpPr>
            <p:cNvPr name="TextBox 16" id="16"/>
            <p:cNvSpPr txBox="true"/>
            <p:nvPr/>
          </p:nvSpPr>
          <p:spPr>
            <a:xfrm>
              <a:off x="0" y="0"/>
              <a:ext cx="5390069" cy="1032882"/>
            </a:xfrm>
            <a:prstGeom prst="rect">
              <a:avLst/>
            </a:prstGeom>
          </p:spPr>
          <p:txBody>
            <a:bodyPr anchor="ctr" rtlCol="false" tIns="50800" lIns="50800" bIns="50800" rIns="50800"/>
            <a:lstStyle/>
            <a:p>
              <a:pPr algn="ctr">
                <a:lnSpc>
                  <a:spcPts val="1917"/>
                </a:lnSpc>
              </a:pPr>
            </a:p>
          </p:txBody>
        </p:sp>
      </p:grpSp>
      <p:grpSp>
        <p:nvGrpSpPr>
          <p:cNvPr name="Group 17" id="17"/>
          <p:cNvGrpSpPr/>
          <p:nvPr/>
        </p:nvGrpSpPr>
        <p:grpSpPr>
          <a:xfrm rot="0">
            <a:off x="1028700" y="5058375"/>
            <a:ext cx="392527" cy="392527"/>
            <a:chOff x="0" y="0"/>
            <a:chExt cx="103382" cy="103382"/>
          </a:xfrm>
        </p:grpSpPr>
        <p:sp>
          <p:nvSpPr>
            <p:cNvPr name="Freeform 18" id="18"/>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19" id="19"/>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0" id="20"/>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18</a:t>
            </a:r>
          </a:p>
        </p:txBody>
      </p:sp>
      <p:sp>
        <p:nvSpPr>
          <p:cNvPr name="TextBox 21" id="21"/>
          <p:cNvSpPr txBox="true"/>
          <p:nvPr/>
        </p:nvSpPr>
        <p:spPr>
          <a:xfrm rot="0">
            <a:off x="3542756" y="1794973"/>
            <a:ext cx="11275121" cy="879863"/>
          </a:xfrm>
          <a:prstGeom prst="rect">
            <a:avLst/>
          </a:prstGeom>
        </p:spPr>
        <p:txBody>
          <a:bodyPr anchor="t" rtlCol="false" tIns="0" lIns="0" bIns="0" rIns="0">
            <a:spAutoFit/>
          </a:bodyPr>
          <a:lstStyle/>
          <a:p>
            <a:pPr algn="ctr">
              <a:lnSpc>
                <a:spcPts val="6753"/>
              </a:lnSpc>
              <a:spcBef>
                <a:spcPct val="0"/>
              </a:spcBef>
            </a:pPr>
            <a:r>
              <a:rPr lang="en-US" sz="6252" spc="787">
                <a:solidFill>
                  <a:srgbClr val="FFFFFF"/>
                </a:solidFill>
                <a:latin typeface="HK Modular"/>
                <a:ea typeface="HK Modular"/>
                <a:cs typeface="HK Modular"/>
                <a:sym typeface="HK Modular"/>
              </a:rPr>
              <a:t>Regulations</a:t>
            </a:r>
          </a:p>
        </p:txBody>
      </p:sp>
      <p:sp>
        <p:nvSpPr>
          <p:cNvPr name="TextBox 22" id="22"/>
          <p:cNvSpPr txBox="true"/>
          <p:nvPr/>
        </p:nvSpPr>
        <p:spPr>
          <a:xfrm rot="0">
            <a:off x="1655971" y="4911764"/>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PCI</a:t>
            </a:r>
          </a:p>
        </p:txBody>
      </p:sp>
      <p:sp>
        <p:nvSpPr>
          <p:cNvPr name="TextBox 23" id="23"/>
          <p:cNvSpPr txBox="true"/>
          <p:nvPr/>
        </p:nvSpPr>
        <p:spPr>
          <a:xfrm rot="0">
            <a:off x="1655971" y="5790723"/>
            <a:ext cx="4923524" cy="2263670"/>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Payment Card Industry standards. If you are accepting payments I better hope you are following PCI. Provides core protection through encryption and secure software</a:t>
            </a:r>
          </a:p>
          <a:p>
            <a:pPr algn="l">
              <a:lnSpc>
                <a:spcPts val="2554"/>
              </a:lnSpc>
            </a:pPr>
          </a:p>
          <a:p>
            <a:pPr algn="l">
              <a:lnSpc>
                <a:spcPts val="2554"/>
              </a:lnSpc>
            </a:pPr>
            <a:r>
              <a:rPr lang="en-US" sz="1864">
                <a:solidFill>
                  <a:srgbClr val="FFFFFF"/>
                </a:solidFill>
                <a:latin typeface="Poppins Light"/>
                <a:ea typeface="Poppins Light"/>
                <a:cs typeface="Poppins Light"/>
                <a:sym typeface="Poppins Light"/>
              </a:rPr>
              <a:t>https://www.pcisecuritystandards.org/</a:t>
            </a:r>
          </a:p>
        </p:txBody>
      </p:sp>
      <p:grpSp>
        <p:nvGrpSpPr>
          <p:cNvPr name="Group 24" id="24"/>
          <p:cNvGrpSpPr/>
          <p:nvPr/>
        </p:nvGrpSpPr>
        <p:grpSpPr>
          <a:xfrm rot="0">
            <a:off x="6817619" y="5058375"/>
            <a:ext cx="392527" cy="392527"/>
            <a:chOff x="0" y="0"/>
            <a:chExt cx="103382" cy="103382"/>
          </a:xfrm>
        </p:grpSpPr>
        <p:sp>
          <p:nvSpPr>
            <p:cNvPr name="Freeform 25" id="25"/>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26" id="26"/>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7" id="27"/>
          <p:cNvSpPr txBox="true"/>
          <p:nvPr/>
        </p:nvSpPr>
        <p:spPr>
          <a:xfrm rot="0">
            <a:off x="7444890" y="5089004"/>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PATRIOT ACT</a:t>
            </a:r>
          </a:p>
        </p:txBody>
      </p:sp>
      <p:sp>
        <p:nvSpPr>
          <p:cNvPr name="TextBox 28" id="28"/>
          <p:cNvSpPr txBox="true"/>
          <p:nvPr/>
        </p:nvSpPr>
        <p:spPr>
          <a:xfrm rot="0">
            <a:off x="7444890" y="5790723"/>
            <a:ext cx="4590117" cy="2263670"/>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War on terror act. Affecting information disclosures by organizations in national security incidents. Requring disclosure from ISP’s</a:t>
            </a:r>
          </a:p>
          <a:p>
            <a:pPr algn="l">
              <a:lnSpc>
                <a:spcPts val="2554"/>
              </a:lnSpc>
            </a:pPr>
          </a:p>
          <a:p>
            <a:pPr algn="l">
              <a:lnSpc>
                <a:spcPts val="2554"/>
              </a:lnSpc>
            </a:pPr>
            <a:r>
              <a:rPr lang="en-US" sz="1864">
                <a:solidFill>
                  <a:srgbClr val="FFFFFF"/>
                </a:solidFill>
                <a:latin typeface="Poppins Light"/>
                <a:ea typeface="Poppins Light"/>
                <a:cs typeface="Poppins Light"/>
                <a:sym typeface="Poppins Light"/>
              </a:rPr>
              <a:t>Signed by George W Bush in October 26 2001</a:t>
            </a:r>
          </a:p>
        </p:txBody>
      </p:sp>
      <p:grpSp>
        <p:nvGrpSpPr>
          <p:cNvPr name="Group 29" id="29"/>
          <p:cNvGrpSpPr/>
          <p:nvPr/>
        </p:nvGrpSpPr>
        <p:grpSpPr>
          <a:xfrm rot="0">
            <a:off x="12427356" y="5079479"/>
            <a:ext cx="392527" cy="392527"/>
            <a:chOff x="0" y="0"/>
            <a:chExt cx="103382" cy="103382"/>
          </a:xfrm>
        </p:grpSpPr>
        <p:sp>
          <p:nvSpPr>
            <p:cNvPr name="Freeform 30" id="30"/>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31" id="31"/>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32" id="32"/>
          <p:cNvSpPr txBox="true"/>
          <p:nvPr/>
        </p:nvSpPr>
        <p:spPr>
          <a:xfrm rot="0">
            <a:off x="13054626" y="5110109"/>
            <a:ext cx="3872379" cy="361897"/>
          </a:xfrm>
          <a:prstGeom prst="rect">
            <a:avLst/>
          </a:prstGeom>
        </p:spPr>
        <p:txBody>
          <a:bodyPr anchor="t" rtlCol="false" tIns="0" lIns="0" bIns="0" rIns="0">
            <a:spAutoFit/>
          </a:bodyPr>
          <a:lstStyle/>
          <a:p>
            <a:pPr algn="l">
              <a:lnSpc>
                <a:spcPts val="2696"/>
              </a:lnSpc>
              <a:spcBef>
                <a:spcPct val="0"/>
              </a:spcBef>
            </a:pPr>
            <a:r>
              <a:rPr lang="en-US" sz="2496">
                <a:solidFill>
                  <a:srgbClr val="FFFFFF"/>
                </a:solidFill>
                <a:latin typeface="Poppins"/>
                <a:ea typeface="Poppins"/>
                <a:cs typeface="Poppins"/>
                <a:sym typeface="Poppins"/>
              </a:rPr>
              <a:t>GDPR</a:t>
            </a:r>
          </a:p>
        </p:txBody>
      </p:sp>
      <p:sp>
        <p:nvSpPr>
          <p:cNvPr name="TextBox 33" id="33"/>
          <p:cNvSpPr txBox="true"/>
          <p:nvPr/>
        </p:nvSpPr>
        <p:spPr>
          <a:xfrm rot="0">
            <a:off x="13054626" y="5811827"/>
            <a:ext cx="4590117" cy="2585999"/>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You seen those cookie pop ups? Thank  GDPR</a:t>
            </a:r>
          </a:p>
          <a:p>
            <a:pPr algn="l">
              <a:lnSpc>
                <a:spcPts val="2554"/>
              </a:lnSpc>
            </a:pPr>
            <a:r>
              <a:rPr lang="en-US" sz="1864">
                <a:solidFill>
                  <a:srgbClr val="FFFFFF"/>
                </a:solidFill>
                <a:latin typeface="Poppins Light"/>
                <a:ea typeface="Poppins Light"/>
                <a:cs typeface="Poppins Light"/>
                <a:sym typeface="Poppins Light"/>
              </a:rPr>
              <a:t>Applies to people in the European Union protecting their data from being stored outside of the EU. Millions of dollars of fines come every month out of this regulation</a:t>
            </a:r>
          </a:p>
          <a:p>
            <a:pPr algn="l">
              <a:lnSpc>
                <a:spcPts val="2554"/>
              </a:lnSpc>
            </a:pPr>
            <a:r>
              <a:rPr lang="en-US" sz="1864">
                <a:solidFill>
                  <a:srgbClr val="FFFFFF"/>
                </a:solidFill>
                <a:latin typeface="Poppins Light"/>
                <a:ea typeface="Poppins Light"/>
                <a:cs typeface="Poppins Light"/>
                <a:sym typeface="Poppins Light"/>
              </a:rPr>
              <a:t>https://gdpr-info.eu/</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7917052" y="1048636"/>
            <a:ext cx="2453896" cy="2453896"/>
          </a:xfrm>
          <a:custGeom>
            <a:avLst/>
            <a:gdLst/>
            <a:ahLst/>
            <a:cxnLst/>
            <a:rect r="r" b="b" t="t" l="l"/>
            <a:pathLst>
              <a:path h="2453896" w="2453896">
                <a:moveTo>
                  <a:pt x="0" y="0"/>
                </a:moveTo>
                <a:lnTo>
                  <a:pt x="2453896" y="0"/>
                </a:lnTo>
                <a:lnTo>
                  <a:pt x="2453896" y="2453896"/>
                </a:lnTo>
                <a:lnTo>
                  <a:pt x="0" y="2453896"/>
                </a:lnTo>
                <a:lnTo>
                  <a:pt x="0" y="0"/>
                </a:lnTo>
                <a:close/>
              </a:path>
            </a:pathLst>
          </a:custGeom>
          <a:blipFill>
            <a:blip r:embed="rId5"/>
            <a:stretch>
              <a:fillRect l="0" t="0" r="0" b="0"/>
            </a:stretch>
          </a:blipFill>
        </p:spPr>
      </p:sp>
      <p:sp>
        <p:nvSpPr>
          <p:cNvPr name="TextBox 15" id="15"/>
          <p:cNvSpPr txBox="true"/>
          <p:nvPr/>
        </p:nvSpPr>
        <p:spPr>
          <a:xfrm rot="0">
            <a:off x="1391939" y="859732"/>
            <a:ext cx="62331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19</a:t>
            </a:r>
          </a:p>
        </p:txBody>
      </p:sp>
      <p:sp>
        <p:nvSpPr>
          <p:cNvPr name="TextBox 16" id="16"/>
          <p:cNvSpPr txBox="true"/>
          <p:nvPr/>
        </p:nvSpPr>
        <p:spPr>
          <a:xfrm rot="0">
            <a:off x="3628799" y="4197366"/>
            <a:ext cx="11030402" cy="913310"/>
          </a:xfrm>
          <a:prstGeom prst="rect">
            <a:avLst/>
          </a:prstGeom>
        </p:spPr>
        <p:txBody>
          <a:bodyPr anchor="t" rtlCol="false" tIns="0" lIns="0" bIns="0" rIns="0">
            <a:spAutoFit/>
          </a:bodyPr>
          <a:lstStyle/>
          <a:p>
            <a:pPr algn="ctr">
              <a:lnSpc>
                <a:spcPts val="6947"/>
              </a:lnSpc>
            </a:pPr>
            <a:r>
              <a:rPr lang="en-US" sz="6433" spc="810">
                <a:solidFill>
                  <a:srgbClr val="FFFFFF"/>
                </a:solidFill>
                <a:latin typeface="HK Modular"/>
                <a:ea typeface="HK Modular"/>
                <a:cs typeface="HK Modular"/>
                <a:sym typeface="HK Modular"/>
              </a:rPr>
              <a:t>Recent Events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1166098" y="1781684"/>
            <a:ext cx="20465418" cy="1637823"/>
            <a:chOff x="0" y="0"/>
            <a:chExt cx="5390069" cy="431361"/>
          </a:xfrm>
        </p:grpSpPr>
        <p:sp>
          <p:nvSpPr>
            <p:cNvPr name="Freeform 15" id="15"/>
            <p:cNvSpPr/>
            <p:nvPr/>
          </p:nvSpPr>
          <p:spPr>
            <a:xfrm flipH="false" flipV="false" rot="0">
              <a:off x="0" y="0"/>
              <a:ext cx="5390069" cy="431361"/>
            </a:xfrm>
            <a:custGeom>
              <a:avLst/>
              <a:gdLst/>
              <a:ahLst/>
              <a:cxnLst/>
              <a:rect r="r" b="b" t="t" l="l"/>
              <a:pathLst>
                <a:path h="431361" w="5390069">
                  <a:moveTo>
                    <a:pt x="0" y="0"/>
                  </a:moveTo>
                  <a:lnTo>
                    <a:pt x="5390069" y="0"/>
                  </a:lnTo>
                  <a:lnTo>
                    <a:pt x="5390069" y="431361"/>
                  </a:lnTo>
                  <a:lnTo>
                    <a:pt x="0" y="431361"/>
                  </a:lnTo>
                  <a:close/>
                </a:path>
              </a:pathLst>
            </a:custGeom>
            <a:gradFill rotWithShape="true">
              <a:gsLst>
                <a:gs pos="0">
                  <a:srgbClr val="071121">
                    <a:alpha val="100000"/>
                  </a:srgbClr>
                </a:gs>
                <a:gs pos="50000">
                  <a:srgbClr val="4F5661">
                    <a:alpha val="78500"/>
                  </a:srgbClr>
                </a:gs>
                <a:gs pos="100000">
                  <a:srgbClr val="060F1F">
                    <a:alpha val="0"/>
                  </a:srgbClr>
                </a:gs>
              </a:gsLst>
              <a:lin ang="0"/>
            </a:gradFill>
          </p:spPr>
        </p:sp>
        <p:sp>
          <p:nvSpPr>
            <p:cNvPr name="TextBox 16" id="16"/>
            <p:cNvSpPr txBox="true"/>
            <p:nvPr/>
          </p:nvSpPr>
          <p:spPr>
            <a:xfrm>
              <a:off x="0" y="0"/>
              <a:ext cx="5390069" cy="431361"/>
            </a:xfrm>
            <a:prstGeom prst="rect">
              <a:avLst/>
            </a:prstGeom>
          </p:spPr>
          <p:txBody>
            <a:bodyPr anchor="ctr" rtlCol="false" tIns="50800" lIns="50800" bIns="50800" rIns="50800"/>
            <a:lstStyle/>
            <a:p>
              <a:pPr algn="ctr">
                <a:lnSpc>
                  <a:spcPts val="1917"/>
                </a:lnSpc>
              </a:pPr>
            </a:p>
          </p:txBody>
        </p:sp>
      </p:grpSp>
      <p:sp>
        <p:nvSpPr>
          <p:cNvPr name="TextBox 17" id="17"/>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20</a:t>
            </a:r>
          </a:p>
        </p:txBody>
      </p:sp>
      <p:sp>
        <p:nvSpPr>
          <p:cNvPr name="TextBox 18" id="18"/>
          <p:cNvSpPr txBox="true"/>
          <p:nvPr/>
        </p:nvSpPr>
        <p:spPr>
          <a:xfrm rot="0">
            <a:off x="2760343" y="2231972"/>
            <a:ext cx="12767313" cy="784873"/>
          </a:xfrm>
          <a:prstGeom prst="rect">
            <a:avLst/>
          </a:prstGeom>
        </p:spPr>
        <p:txBody>
          <a:bodyPr anchor="t" rtlCol="false" tIns="0" lIns="0" bIns="0" rIns="0">
            <a:spAutoFit/>
          </a:bodyPr>
          <a:lstStyle/>
          <a:p>
            <a:pPr algn="ctr">
              <a:lnSpc>
                <a:spcPts val="5939"/>
              </a:lnSpc>
              <a:spcBef>
                <a:spcPct val="0"/>
              </a:spcBef>
            </a:pPr>
            <a:r>
              <a:rPr lang="en-US" sz="5499" spc="692">
                <a:solidFill>
                  <a:srgbClr val="FFFFFF"/>
                </a:solidFill>
                <a:latin typeface="HK Modular"/>
                <a:ea typeface="HK Modular"/>
                <a:cs typeface="HK Modular"/>
                <a:sym typeface="HK Modular"/>
              </a:rPr>
              <a:t>CrowdStrike</a:t>
            </a:r>
          </a:p>
        </p:txBody>
      </p:sp>
      <p:sp>
        <p:nvSpPr>
          <p:cNvPr name="TextBox 19" id="19"/>
          <p:cNvSpPr txBox="true"/>
          <p:nvPr/>
        </p:nvSpPr>
        <p:spPr>
          <a:xfrm rot="0">
            <a:off x="2499805" y="4034547"/>
            <a:ext cx="13133612" cy="4241719"/>
          </a:xfrm>
          <a:prstGeom prst="rect">
            <a:avLst/>
          </a:prstGeom>
        </p:spPr>
        <p:txBody>
          <a:bodyPr anchor="t" rtlCol="false" tIns="0" lIns="0" bIns="0" rIns="0">
            <a:spAutoFit/>
          </a:bodyPr>
          <a:lstStyle/>
          <a:p>
            <a:pPr algn="ctr">
              <a:lnSpc>
                <a:spcPts val="2825"/>
              </a:lnSpc>
            </a:pPr>
            <a:r>
              <a:rPr lang="en-US" sz="2062">
                <a:solidFill>
                  <a:srgbClr val="FFFFFF"/>
                </a:solidFill>
                <a:latin typeface="Poppins Light"/>
                <a:ea typeface="Poppins Light"/>
                <a:cs typeface="Poppins Light"/>
                <a:sym typeface="Poppins Light"/>
              </a:rPr>
              <a:t>Largest IT Outage in HISTORY. $5 billion dollars worth of direct losses according to one insurer July 2024. </a:t>
            </a:r>
          </a:p>
          <a:p>
            <a:pPr algn="ctr">
              <a:lnSpc>
                <a:spcPts val="2825"/>
              </a:lnSpc>
            </a:pPr>
          </a:p>
          <a:p>
            <a:pPr algn="ctr">
              <a:lnSpc>
                <a:spcPts val="2825"/>
              </a:lnSpc>
            </a:pPr>
            <a:r>
              <a:rPr lang="en-US" sz="2062">
                <a:solidFill>
                  <a:srgbClr val="FFFFFF"/>
                </a:solidFill>
                <a:latin typeface="Poppins Light"/>
                <a:ea typeface="Poppins Light"/>
                <a:cs typeface="Poppins Light"/>
                <a:sym typeface="Poppins Light"/>
              </a:rPr>
              <a:t>8 million computers blue screened constantly due to an error in the root driver caused by a channel file being added with 12 parameters instead of 13. </a:t>
            </a:r>
          </a:p>
          <a:p>
            <a:pPr algn="ctr">
              <a:lnSpc>
                <a:spcPts val="2825"/>
              </a:lnSpc>
            </a:pPr>
          </a:p>
          <a:p>
            <a:pPr algn="ctr">
              <a:lnSpc>
                <a:spcPts val="2825"/>
              </a:lnSpc>
            </a:pPr>
            <a:r>
              <a:rPr lang="en-US" sz="2062" u="sng">
                <a:solidFill>
                  <a:srgbClr val="FFFFFF"/>
                </a:solidFill>
                <a:latin typeface="Poppins Light"/>
                <a:ea typeface="Poppins Light"/>
                <a:cs typeface="Poppins Light"/>
                <a:sym typeface="Poppins Light"/>
                <a:hlinkClick r:id="rId5" tooltip="https://www.crowdstrike.com/wp-content/uploads/2024/08/Channel-File-291-Incident-Root-Cause-Analysis-08.06.2024.pdf"/>
              </a:rPr>
              <a:t>https://www.crowdstrike.com/wp-content/uploads/2024/08/Channel-File-291-Incident-Root-Cause-Analysis-08.06.2024.pdf</a:t>
            </a:r>
          </a:p>
          <a:p>
            <a:pPr algn="ctr">
              <a:lnSpc>
                <a:spcPts val="2825"/>
              </a:lnSpc>
            </a:pPr>
          </a:p>
          <a:p>
            <a:pPr algn="ctr">
              <a:lnSpc>
                <a:spcPts val="2825"/>
              </a:lnSpc>
            </a:pPr>
          </a:p>
          <a:p>
            <a:pPr algn="ctr">
              <a:lnSpc>
                <a:spcPts val="2825"/>
              </a:lnSpc>
            </a:pPr>
          </a:p>
          <a:p>
            <a:pPr algn="ctr">
              <a:lnSpc>
                <a:spcPts val="2825"/>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1166098" y="1781684"/>
            <a:ext cx="20465418" cy="1637823"/>
            <a:chOff x="0" y="0"/>
            <a:chExt cx="5390069" cy="431361"/>
          </a:xfrm>
        </p:grpSpPr>
        <p:sp>
          <p:nvSpPr>
            <p:cNvPr name="Freeform 15" id="15"/>
            <p:cNvSpPr/>
            <p:nvPr/>
          </p:nvSpPr>
          <p:spPr>
            <a:xfrm flipH="false" flipV="false" rot="0">
              <a:off x="0" y="0"/>
              <a:ext cx="5390069" cy="431361"/>
            </a:xfrm>
            <a:custGeom>
              <a:avLst/>
              <a:gdLst/>
              <a:ahLst/>
              <a:cxnLst/>
              <a:rect r="r" b="b" t="t" l="l"/>
              <a:pathLst>
                <a:path h="431361" w="5390069">
                  <a:moveTo>
                    <a:pt x="0" y="0"/>
                  </a:moveTo>
                  <a:lnTo>
                    <a:pt x="5390069" y="0"/>
                  </a:lnTo>
                  <a:lnTo>
                    <a:pt x="5390069" y="431361"/>
                  </a:lnTo>
                  <a:lnTo>
                    <a:pt x="0" y="431361"/>
                  </a:lnTo>
                  <a:close/>
                </a:path>
              </a:pathLst>
            </a:custGeom>
            <a:gradFill rotWithShape="true">
              <a:gsLst>
                <a:gs pos="0">
                  <a:srgbClr val="071121">
                    <a:alpha val="100000"/>
                  </a:srgbClr>
                </a:gs>
                <a:gs pos="50000">
                  <a:srgbClr val="4F5661">
                    <a:alpha val="78500"/>
                  </a:srgbClr>
                </a:gs>
                <a:gs pos="100000">
                  <a:srgbClr val="060F1F">
                    <a:alpha val="0"/>
                  </a:srgbClr>
                </a:gs>
              </a:gsLst>
              <a:lin ang="0"/>
            </a:gradFill>
          </p:spPr>
        </p:sp>
        <p:sp>
          <p:nvSpPr>
            <p:cNvPr name="TextBox 16" id="16"/>
            <p:cNvSpPr txBox="true"/>
            <p:nvPr/>
          </p:nvSpPr>
          <p:spPr>
            <a:xfrm>
              <a:off x="0" y="0"/>
              <a:ext cx="5390069" cy="431361"/>
            </a:xfrm>
            <a:prstGeom prst="rect">
              <a:avLst/>
            </a:prstGeom>
          </p:spPr>
          <p:txBody>
            <a:bodyPr anchor="ctr" rtlCol="false" tIns="50800" lIns="50800" bIns="50800" rIns="50800"/>
            <a:lstStyle/>
            <a:p>
              <a:pPr algn="ctr">
                <a:lnSpc>
                  <a:spcPts val="1917"/>
                </a:lnSpc>
              </a:pPr>
            </a:p>
          </p:txBody>
        </p:sp>
      </p:grpSp>
      <p:sp>
        <p:nvSpPr>
          <p:cNvPr name="TextBox 17" id="17"/>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21</a:t>
            </a:r>
          </a:p>
        </p:txBody>
      </p:sp>
      <p:sp>
        <p:nvSpPr>
          <p:cNvPr name="TextBox 18" id="18"/>
          <p:cNvSpPr txBox="true"/>
          <p:nvPr/>
        </p:nvSpPr>
        <p:spPr>
          <a:xfrm rot="0">
            <a:off x="2760343" y="2231972"/>
            <a:ext cx="12767313" cy="784873"/>
          </a:xfrm>
          <a:prstGeom prst="rect">
            <a:avLst/>
          </a:prstGeom>
        </p:spPr>
        <p:txBody>
          <a:bodyPr anchor="t" rtlCol="false" tIns="0" lIns="0" bIns="0" rIns="0">
            <a:spAutoFit/>
          </a:bodyPr>
          <a:lstStyle/>
          <a:p>
            <a:pPr algn="ctr">
              <a:lnSpc>
                <a:spcPts val="5939"/>
              </a:lnSpc>
              <a:spcBef>
                <a:spcPct val="0"/>
              </a:spcBef>
            </a:pPr>
            <a:r>
              <a:rPr lang="en-US" sz="5499" spc="692">
                <a:solidFill>
                  <a:srgbClr val="FFFFFF"/>
                </a:solidFill>
                <a:latin typeface="HK Modular"/>
                <a:ea typeface="HK Modular"/>
                <a:cs typeface="HK Modular"/>
                <a:sym typeface="HK Modular"/>
              </a:rPr>
              <a:t>Russian Attacks</a:t>
            </a:r>
          </a:p>
        </p:txBody>
      </p:sp>
      <p:sp>
        <p:nvSpPr>
          <p:cNvPr name="TextBox 19" id="19"/>
          <p:cNvSpPr txBox="true"/>
          <p:nvPr/>
        </p:nvSpPr>
        <p:spPr>
          <a:xfrm rot="0">
            <a:off x="2499805" y="4034547"/>
            <a:ext cx="13133612" cy="3889294"/>
          </a:xfrm>
          <a:prstGeom prst="rect">
            <a:avLst/>
          </a:prstGeom>
        </p:spPr>
        <p:txBody>
          <a:bodyPr anchor="t" rtlCol="false" tIns="0" lIns="0" bIns="0" rIns="0">
            <a:spAutoFit/>
          </a:bodyPr>
          <a:lstStyle/>
          <a:p>
            <a:pPr algn="ctr">
              <a:lnSpc>
                <a:spcPts val="2825"/>
              </a:lnSpc>
            </a:pPr>
            <a:r>
              <a:rPr lang="en-US" sz="2062">
                <a:solidFill>
                  <a:srgbClr val="FFFFFF"/>
                </a:solidFill>
                <a:latin typeface="Poppins Light"/>
                <a:ea typeface="Poppins Light"/>
                <a:cs typeface="Poppins Light"/>
                <a:sym typeface="Poppins Light"/>
              </a:rPr>
              <a:t>Advent of the Russia / Ukraine war has seen a massive increase in cyber attacks and shown us how cyber attacks have become weapons of war </a:t>
            </a:r>
          </a:p>
          <a:p>
            <a:pPr algn="ctr">
              <a:lnSpc>
                <a:spcPts val="2825"/>
              </a:lnSpc>
            </a:pPr>
          </a:p>
          <a:p>
            <a:pPr algn="ctr">
              <a:lnSpc>
                <a:spcPts val="2825"/>
              </a:lnSpc>
            </a:pPr>
            <a:r>
              <a:rPr lang="en-US" sz="2062">
                <a:solidFill>
                  <a:srgbClr val="FFFFFF"/>
                </a:solidFill>
                <a:latin typeface="Poppins Light"/>
                <a:ea typeface="Poppins Light"/>
                <a:cs typeface="Poppins Light"/>
                <a:sym typeface="Poppins Light"/>
              </a:rPr>
              <a:t>February 2022 Many russian officers in unit 29155 were indicted for large-scale cyber attacks against ukraine.</a:t>
            </a:r>
          </a:p>
          <a:p>
            <a:pPr algn="ctr">
              <a:lnSpc>
                <a:spcPts val="2825"/>
              </a:lnSpc>
            </a:pPr>
            <a:r>
              <a:rPr lang="en-US" sz="2062">
                <a:solidFill>
                  <a:srgbClr val="FFFFFF"/>
                </a:solidFill>
                <a:latin typeface="Poppins Light"/>
                <a:ea typeface="Poppins Light"/>
                <a:cs typeface="Poppins Light"/>
                <a:sym typeface="Poppins Light"/>
              </a:rPr>
              <a:t> </a:t>
            </a:r>
          </a:p>
          <a:p>
            <a:pPr algn="ctr">
              <a:lnSpc>
                <a:spcPts val="2825"/>
              </a:lnSpc>
            </a:pPr>
            <a:r>
              <a:rPr lang="en-US" sz="2062">
                <a:solidFill>
                  <a:srgbClr val="FFFFFF"/>
                </a:solidFill>
                <a:latin typeface="Poppins Light"/>
                <a:ea typeface="Poppins Light"/>
                <a:cs typeface="Poppins Light"/>
                <a:sym typeface="Poppins Light"/>
              </a:rPr>
              <a:t>September 4th the U.S Filed charges against employees of the Russian media group network RT in an effort to hire a company to influence the 2024 election using shell companies and personas </a:t>
            </a:r>
          </a:p>
          <a:p>
            <a:pPr algn="ctr">
              <a:lnSpc>
                <a:spcPts val="2825"/>
              </a:lnSpc>
            </a:pPr>
          </a:p>
          <a:p>
            <a:pPr algn="ctr">
              <a:lnSpc>
                <a:spcPts val="2825"/>
              </a:lnSpc>
            </a:pPr>
            <a:r>
              <a:rPr lang="en-US" sz="2062">
                <a:solidFill>
                  <a:srgbClr val="FFFFFF"/>
                </a:solidFill>
                <a:latin typeface="Poppins Light"/>
                <a:ea typeface="Poppins Light"/>
                <a:cs typeface="Poppins Light"/>
                <a:sym typeface="Poppins Light"/>
              </a:rPr>
              <a:t>Blackouts in ukraine caused by malware “Industroyer One and Two”</a:t>
            </a:r>
          </a:p>
          <a:p>
            <a:pPr algn="ctr">
              <a:lnSpc>
                <a:spcPts val="2825"/>
              </a:lnSpc>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1166098" y="1781684"/>
            <a:ext cx="20465418" cy="1637823"/>
            <a:chOff x="0" y="0"/>
            <a:chExt cx="5390069" cy="431361"/>
          </a:xfrm>
        </p:grpSpPr>
        <p:sp>
          <p:nvSpPr>
            <p:cNvPr name="Freeform 15" id="15"/>
            <p:cNvSpPr/>
            <p:nvPr/>
          </p:nvSpPr>
          <p:spPr>
            <a:xfrm flipH="false" flipV="false" rot="0">
              <a:off x="0" y="0"/>
              <a:ext cx="5390069" cy="431361"/>
            </a:xfrm>
            <a:custGeom>
              <a:avLst/>
              <a:gdLst/>
              <a:ahLst/>
              <a:cxnLst/>
              <a:rect r="r" b="b" t="t" l="l"/>
              <a:pathLst>
                <a:path h="431361" w="5390069">
                  <a:moveTo>
                    <a:pt x="0" y="0"/>
                  </a:moveTo>
                  <a:lnTo>
                    <a:pt x="5390069" y="0"/>
                  </a:lnTo>
                  <a:lnTo>
                    <a:pt x="5390069" y="431361"/>
                  </a:lnTo>
                  <a:lnTo>
                    <a:pt x="0" y="431361"/>
                  </a:lnTo>
                  <a:close/>
                </a:path>
              </a:pathLst>
            </a:custGeom>
            <a:gradFill rotWithShape="true">
              <a:gsLst>
                <a:gs pos="0">
                  <a:srgbClr val="071121">
                    <a:alpha val="100000"/>
                  </a:srgbClr>
                </a:gs>
                <a:gs pos="50000">
                  <a:srgbClr val="4F5661">
                    <a:alpha val="78500"/>
                  </a:srgbClr>
                </a:gs>
                <a:gs pos="100000">
                  <a:srgbClr val="060F1F">
                    <a:alpha val="0"/>
                  </a:srgbClr>
                </a:gs>
              </a:gsLst>
              <a:lin ang="0"/>
            </a:gradFill>
          </p:spPr>
        </p:sp>
        <p:sp>
          <p:nvSpPr>
            <p:cNvPr name="TextBox 16" id="16"/>
            <p:cNvSpPr txBox="true"/>
            <p:nvPr/>
          </p:nvSpPr>
          <p:spPr>
            <a:xfrm>
              <a:off x="0" y="0"/>
              <a:ext cx="5390069" cy="431361"/>
            </a:xfrm>
            <a:prstGeom prst="rect">
              <a:avLst/>
            </a:prstGeom>
          </p:spPr>
          <p:txBody>
            <a:bodyPr anchor="ctr" rtlCol="false" tIns="50800" lIns="50800" bIns="50800" rIns="50800"/>
            <a:lstStyle/>
            <a:p>
              <a:pPr algn="ctr">
                <a:lnSpc>
                  <a:spcPts val="1917"/>
                </a:lnSpc>
              </a:pPr>
            </a:p>
          </p:txBody>
        </p:sp>
      </p:grpSp>
      <p:sp>
        <p:nvSpPr>
          <p:cNvPr name="TextBox 17" id="17"/>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22</a:t>
            </a:r>
          </a:p>
        </p:txBody>
      </p:sp>
      <p:sp>
        <p:nvSpPr>
          <p:cNvPr name="TextBox 18" id="18"/>
          <p:cNvSpPr txBox="true"/>
          <p:nvPr/>
        </p:nvSpPr>
        <p:spPr>
          <a:xfrm rot="0">
            <a:off x="2760343" y="2231972"/>
            <a:ext cx="12767313" cy="784873"/>
          </a:xfrm>
          <a:prstGeom prst="rect">
            <a:avLst/>
          </a:prstGeom>
        </p:spPr>
        <p:txBody>
          <a:bodyPr anchor="t" rtlCol="false" tIns="0" lIns="0" bIns="0" rIns="0">
            <a:spAutoFit/>
          </a:bodyPr>
          <a:lstStyle/>
          <a:p>
            <a:pPr algn="ctr">
              <a:lnSpc>
                <a:spcPts val="5939"/>
              </a:lnSpc>
              <a:spcBef>
                <a:spcPct val="0"/>
              </a:spcBef>
            </a:pPr>
            <a:r>
              <a:rPr lang="en-US" sz="5499" spc="692">
                <a:solidFill>
                  <a:srgbClr val="FFFFFF"/>
                </a:solidFill>
                <a:latin typeface="HK Modular"/>
                <a:ea typeface="HK Modular"/>
                <a:cs typeface="HK Modular"/>
                <a:sym typeface="HK Modular"/>
              </a:rPr>
              <a:t>Pollyfill.io</a:t>
            </a:r>
          </a:p>
        </p:txBody>
      </p:sp>
      <p:sp>
        <p:nvSpPr>
          <p:cNvPr name="TextBox 19" id="19"/>
          <p:cNvSpPr txBox="true"/>
          <p:nvPr/>
        </p:nvSpPr>
        <p:spPr>
          <a:xfrm rot="0">
            <a:off x="2577194" y="3822437"/>
            <a:ext cx="13133612" cy="5651419"/>
          </a:xfrm>
          <a:prstGeom prst="rect">
            <a:avLst/>
          </a:prstGeom>
        </p:spPr>
        <p:txBody>
          <a:bodyPr anchor="t" rtlCol="false" tIns="0" lIns="0" bIns="0" rIns="0">
            <a:spAutoFit/>
          </a:bodyPr>
          <a:lstStyle/>
          <a:p>
            <a:pPr algn="ctr">
              <a:lnSpc>
                <a:spcPts val="2825"/>
              </a:lnSpc>
            </a:pPr>
            <a:r>
              <a:rPr lang="en-US" sz="2062">
                <a:solidFill>
                  <a:srgbClr val="FFFFFF"/>
                </a:solidFill>
                <a:latin typeface="Poppins Light"/>
                <a:ea typeface="Poppins Light"/>
                <a:cs typeface="Poppins Light"/>
                <a:sym typeface="Poppins Light"/>
              </a:rPr>
              <a:t>Attacked the pollyfill library used by websites researchers at sensec discovered java script code injected into 110,000 websites including phishing and advertising on June 25th (They even got ddosed on the 26th)</a:t>
            </a:r>
          </a:p>
          <a:p>
            <a:pPr algn="ctr">
              <a:lnSpc>
                <a:spcPts val="2825"/>
              </a:lnSpc>
            </a:pPr>
          </a:p>
          <a:p>
            <a:pPr algn="ctr">
              <a:lnSpc>
                <a:spcPts val="2825"/>
              </a:lnSpc>
            </a:pPr>
            <a:r>
              <a:rPr lang="en-US" sz="2062">
                <a:solidFill>
                  <a:srgbClr val="FFFFFF"/>
                </a:solidFill>
                <a:latin typeface="Poppins Light"/>
                <a:ea typeface="Poppins Light"/>
                <a:cs typeface="Poppins Light"/>
                <a:sym typeface="Poppins Light"/>
              </a:rPr>
              <a:t>Code was based on http headers, one redirected mobile users to a sports betting site using the domain ww.googie-anaiytics.com only activating at specific hours or against admin users or web analytics. </a:t>
            </a:r>
          </a:p>
          <a:p>
            <a:pPr algn="ctr">
              <a:lnSpc>
                <a:spcPts val="2825"/>
              </a:lnSpc>
            </a:pPr>
          </a:p>
          <a:p>
            <a:pPr algn="ctr">
              <a:lnSpc>
                <a:spcPts val="2825"/>
              </a:lnSpc>
            </a:pPr>
            <a:r>
              <a:rPr lang="en-US" sz="2062" u="sng">
                <a:solidFill>
                  <a:srgbClr val="FFFFFF"/>
                </a:solidFill>
                <a:latin typeface="Poppins Light"/>
                <a:ea typeface="Poppins Light"/>
                <a:cs typeface="Poppins Light"/>
                <a:sym typeface="Poppins Light"/>
                <a:hlinkClick r:id="rId5" tooltip="https://sansec.io/research/polyfill-supply-chain-attack"/>
              </a:rPr>
              <a:t>https://sansec.io/research/polyfill-supply-chain-attack</a:t>
            </a:r>
          </a:p>
          <a:p>
            <a:pPr algn="ctr">
              <a:lnSpc>
                <a:spcPts val="2825"/>
              </a:lnSpc>
            </a:pPr>
          </a:p>
          <a:p>
            <a:pPr algn="ctr">
              <a:lnSpc>
                <a:spcPts val="2825"/>
              </a:lnSpc>
            </a:pPr>
            <a:r>
              <a:rPr lang="en-US" sz="2062" u="sng">
                <a:solidFill>
                  <a:srgbClr val="FFFFFF"/>
                </a:solidFill>
                <a:latin typeface="Poppins Light"/>
                <a:ea typeface="Poppins Light"/>
                <a:cs typeface="Poppins Light"/>
                <a:sym typeface="Poppins Light"/>
              </a:rPr>
              <a:t>if she works:</a:t>
            </a:r>
          </a:p>
          <a:p>
            <a:pPr algn="ctr">
              <a:lnSpc>
                <a:spcPts val="2825"/>
              </a:lnSpc>
            </a:pPr>
            <a:r>
              <a:rPr lang="en-US" sz="2062" u="sng">
                <a:solidFill>
                  <a:srgbClr val="FFFFFF"/>
                </a:solidFill>
                <a:latin typeface="Poppins Light"/>
                <a:ea typeface="Poppins Light"/>
                <a:cs typeface="Poppins Light"/>
                <a:sym typeface="Poppins Light"/>
                <a:hlinkClick r:id="rId6" tooltip="http://web.archive.org/web/20240000000000*/pollyfill.io"/>
              </a:rPr>
              <a:t>http://web.archive.org/web/20240000000000*/pollyfill.io</a:t>
            </a:r>
          </a:p>
          <a:p>
            <a:pPr algn="ctr">
              <a:lnSpc>
                <a:spcPts val="2825"/>
              </a:lnSpc>
            </a:pPr>
          </a:p>
          <a:p>
            <a:pPr algn="ctr">
              <a:lnSpc>
                <a:spcPts val="2825"/>
              </a:lnSpc>
            </a:pPr>
            <a:r>
              <a:rPr lang="en-US" sz="2062" u="sng">
                <a:solidFill>
                  <a:srgbClr val="FFFFFF"/>
                </a:solidFill>
                <a:latin typeface="Poppins Light"/>
                <a:ea typeface="Poppins Light"/>
                <a:cs typeface="Poppins Light"/>
                <a:sym typeface="Poppins Light"/>
                <a:hlinkClick r:id="rId7" tooltip="https://www.csis.org/programs/strategic-technologies-program/significant-cyber-incidents"/>
              </a:rPr>
              <a:t>https://www.csis.org/programs/strategic-technologies-program/significant-cyber-incidents</a:t>
            </a:r>
          </a:p>
          <a:p>
            <a:pPr algn="ctr">
              <a:lnSpc>
                <a:spcPts val="2825"/>
              </a:lnSpc>
            </a:pPr>
          </a:p>
          <a:p>
            <a:pPr algn="ctr">
              <a:lnSpc>
                <a:spcPts val="2825"/>
              </a:lnSpc>
            </a:p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1391939" y="859732"/>
            <a:ext cx="62331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10</a:t>
            </a:r>
          </a:p>
        </p:txBody>
      </p:sp>
      <p:sp>
        <p:nvSpPr>
          <p:cNvPr name="TextBox 15" id="15"/>
          <p:cNvSpPr txBox="true"/>
          <p:nvPr/>
        </p:nvSpPr>
        <p:spPr>
          <a:xfrm rot="0">
            <a:off x="3628799" y="4197366"/>
            <a:ext cx="11030402" cy="913310"/>
          </a:xfrm>
          <a:prstGeom prst="rect">
            <a:avLst/>
          </a:prstGeom>
        </p:spPr>
        <p:txBody>
          <a:bodyPr anchor="t" rtlCol="false" tIns="0" lIns="0" bIns="0" rIns="0">
            <a:spAutoFit/>
          </a:bodyPr>
          <a:lstStyle/>
          <a:p>
            <a:pPr algn="ctr">
              <a:lnSpc>
                <a:spcPts val="6947"/>
              </a:lnSpc>
            </a:pPr>
            <a:r>
              <a:rPr lang="en-US" sz="6433" spc="810">
                <a:solidFill>
                  <a:srgbClr val="FFFFFF"/>
                </a:solidFill>
                <a:latin typeface="HK Modular"/>
                <a:ea typeface="HK Modular"/>
                <a:cs typeface="HK Modular"/>
                <a:sym typeface="HK Modular"/>
              </a:rPr>
              <a:t>Questions?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5672852" y="4141698"/>
            <a:ext cx="20465418" cy="1637823"/>
            <a:chOff x="0" y="0"/>
            <a:chExt cx="5390069" cy="431361"/>
          </a:xfrm>
        </p:grpSpPr>
        <p:sp>
          <p:nvSpPr>
            <p:cNvPr name="Freeform 15" id="15"/>
            <p:cNvSpPr/>
            <p:nvPr/>
          </p:nvSpPr>
          <p:spPr>
            <a:xfrm flipH="false" flipV="false" rot="0">
              <a:off x="0" y="0"/>
              <a:ext cx="5390069" cy="431361"/>
            </a:xfrm>
            <a:custGeom>
              <a:avLst/>
              <a:gdLst/>
              <a:ahLst/>
              <a:cxnLst/>
              <a:rect r="r" b="b" t="t" l="l"/>
              <a:pathLst>
                <a:path h="431361" w="5390069">
                  <a:moveTo>
                    <a:pt x="0" y="0"/>
                  </a:moveTo>
                  <a:lnTo>
                    <a:pt x="5390069" y="0"/>
                  </a:lnTo>
                  <a:lnTo>
                    <a:pt x="5390069" y="431361"/>
                  </a:lnTo>
                  <a:lnTo>
                    <a:pt x="0" y="431361"/>
                  </a:lnTo>
                  <a:close/>
                </a:path>
              </a:pathLst>
            </a:custGeom>
            <a:gradFill rotWithShape="true">
              <a:gsLst>
                <a:gs pos="0">
                  <a:srgbClr val="060F1F">
                    <a:alpha val="0"/>
                  </a:srgbClr>
                </a:gs>
                <a:gs pos="33333">
                  <a:srgbClr val="071121">
                    <a:alpha val="100000"/>
                  </a:srgbClr>
                </a:gs>
                <a:gs pos="66667">
                  <a:srgbClr val="4F5661">
                    <a:alpha val="78500"/>
                  </a:srgbClr>
                </a:gs>
                <a:gs pos="100000">
                  <a:srgbClr val="060F1F">
                    <a:alpha val="0"/>
                  </a:srgbClr>
                </a:gs>
              </a:gsLst>
              <a:lin ang="0"/>
            </a:gradFill>
          </p:spPr>
        </p:sp>
        <p:sp>
          <p:nvSpPr>
            <p:cNvPr name="TextBox 16" id="16"/>
            <p:cNvSpPr txBox="true"/>
            <p:nvPr/>
          </p:nvSpPr>
          <p:spPr>
            <a:xfrm>
              <a:off x="0" y="0"/>
              <a:ext cx="5390069" cy="431361"/>
            </a:xfrm>
            <a:prstGeom prst="rect">
              <a:avLst/>
            </a:prstGeom>
          </p:spPr>
          <p:txBody>
            <a:bodyPr anchor="ctr" rtlCol="false" tIns="50800" lIns="50800" bIns="50800" rIns="50800"/>
            <a:lstStyle/>
            <a:p>
              <a:pPr algn="ctr">
                <a:lnSpc>
                  <a:spcPts val="1917"/>
                </a:lnSpc>
              </a:pPr>
            </a:p>
          </p:txBody>
        </p:sp>
      </p:grpSp>
      <p:grpSp>
        <p:nvGrpSpPr>
          <p:cNvPr name="Group 17" id="17"/>
          <p:cNvGrpSpPr>
            <a:grpSpLocks noChangeAspect="true"/>
          </p:cNvGrpSpPr>
          <p:nvPr/>
        </p:nvGrpSpPr>
        <p:grpSpPr>
          <a:xfrm rot="0">
            <a:off x="1391939" y="2478842"/>
            <a:ext cx="2481768" cy="2481768"/>
            <a:chOff x="0" y="0"/>
            <a:chExt cx="14840029" cy="14840029"/>
          </a:xfrm>
        </p:grpSpPr>
        <p:sp>
          <p:nvSpPr>
            <p:cNvPr name="Freeform 18" id="18"/>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gradFill rotWithShape="true">
              <a:gsLst>
                <a:gs pos="0">
                  <a:srgbClr val="4274C3">
                    <a:alpha val="100000"/>
                  </a:srgbClr>
                </a:gs>
                <a:gs pos="50000">
                  <a:srgbClr val="4F5661">
                    <a:alpha val="78500"/>
                  </a:srgbClr>
                </a:gs>
                <a:gs pos="100000">
                  <a:srgbClr val="060F1F">
                    <a:alpha val="0"/>
                  </a:srgbClr>
                </a:gs>
              </a:gsLst>
              <a:lin ang="0"/>
            </a:gradFill>
          </p:spPr>
        </p:sp>
        <p:sp>
          <p:nvSpPr>
            <p:cNvPr name="Freeform 19" id="19"/>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sp>
        <p:sp>
          <p:nvSpPr>
            <p:cNvPr name="Freeform 20" id="20"/>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5"/>
              <a:stretch>
                <a:fillRect l="-38492" t="0" r="-38492" b="0"/>
              </a:stretch>
            </a:blipFill>
          </p:spPr>
        </p:sp>
      </p:grpSp>
      <p:sp>
        <p:nvSpPr>
          <p:cNvPr name="Freeform 21" id="21"/>
          <p:cNvSpPr/>
          <p:nvPr/>
        </p:nvSpPr>
        <p:spPr>
          <a:xfrm flipH="false" flipV="false" rot="0">
            <a:off x="2680673" y="2145321"/>
            <a:ext cx="6213272" cy="2648932"/>
          </a:xfrm>
          <a:custGeom>
            <a:avLst/>
            <a:gdLst/>
            <a:ahLst/>
            <a:cxnLst/>
            <a:rect r="r" b="b" t="t" l="l"/>
            <a:pathLst>
              <a:path h="2648932" w="6213272">
                <a:moveTo>
                  <a:pt x="0" y="0"/>
                </a:moveTo>
                <a:lnTo>
                  <a:pt x="6213272" y="0"/>
                </a:lnTo>
                <a:lnTo>
                  <a:pt x="6213272" y="2648933"/>
                </a:lnTo>
                <a:lnTo>
                  <a:pt x="0" y="26489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2" id="22"/>
          <p:cNvGrpSpPr>
            <a:grpSpLocks noChangeAspect="true"/>
          </p:cNvGrpSpPr>
          <p:nvPr/>
        </p:nvGrpSpPr>
        <p:grpSpPr>
          <a:xfrm rot="0">
            <a:off x="1391939" y="5809770"/>
            <a:ext cx="2481768" cy="2481768"/>
            <a:chOff x="0" y="0"/>
            <a:chExt cx="14840029" cy="14840029"/>
          </a:xfrm>
        </p:grpSpPr>
        <p:sp>
          <p:nvSpPr>
            <p:cNvPr name="Freeform 23" id="23"/>
            <p:cNvSpPr/>
            <p:nvPr/>
          </p:nvSpPr>
          <p:spPr>
            <a:xfrm flipH="false" flipV="false" rot="0">
              <a:off x="-366471" y="-11891"/>
              <a:ext cx="15572971" cy="14863810"/>
            </a:xfrm>
            <a:custGeom>
              <a:avLst/>
              <a:gdLst/>
              <a:ahLst/>
              <a:cxnLst/>
              <a:rect r="r" b="b" t="t" l="l"/>
              <a:pathLst>
                <a:path h="14863810" w="15572971">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gradFill rotWithShape="true">
              <a:gsLst>
                <a:gs pos="0">
                  <a:srgbClr val="4274C3">
                    <a:alpha val="100000"/>
                  </a:srgbClr>
                </a:gs>
                <a:gs pos="50000">
                  <a:srgbClr val="4F5661">
                    <a:alpha val="78500"/>
                  </a:srgbClr>
                </a:gs>
                <a:gs pos="100000">
                  <a:srgbClr val="060F1F">
                    <a:alpha val="0"/>
                  </a:srgbClr>
                </a:gs>
              </a:gsLst>
              <a:lin ang="0"/>
            </a:gradFill>
          </p:spPr>
        </p:sp>
        <p:sp>
          <p:nvSpPr>
            <p:cNvPr name="Freeform 24" id="24"/>
            <p:cNvSpPr/>
            <p:nvPr/>
          </p:nvSpPr>
          <p:spPr>
            <a:xfrm flipH="false" flipV="false" rot="0">
              <a:off x="-156193" y="188812"/>
              <a:ext cx="15152415" cy="14462405"/>
            </a:xfrm>
            <a:custGeom>
              <a:avLst/>
              <a:gdLst/>
              <a:ahLst/>
              <a:cxnLst/>
              <a:rect r="r" b="b" t="t" l="l"/>
              <a:pathLst>
                <a:path h="14462405" w="1515241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sp>
        <p:sp>
          <p:nvSpPr>
            <p:cNvPr name="Freeform 25" id="25"/>
            <p:cNvSpPr/>
            <p:nvPr/>
          </p:nvSpPr>
          <p:spPr>
            <a:xfrm flipH="false" flipV="false" rot="0">
              <a:off x="223301" y="551024"/>
              <a:ext cx="14393427" cy="13737979"/>
            </a:xfrm>
            <a:custGeom>
              <a:avLst/>
              <a:gdLst/>
              <a:ahLst/>
              <a:cxnLst/>
              <a:rect r="r" b="b" t="t" l="l"/>
              <a:pathLst>
                <a:path h="13737979" w="14393427">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8"/>
              <a:stretch>
                <a:fillRect l="-32961" t="0" r="-32961" b="0"/>
              </a:stretch>
            </a:blipFill>
          </p:spPr>
        </p:sp>
      </p:grpSp>
      <p:sp>
        <p:nvSpPr>
          <p:cNvPr name="TextBox 26" id="26"/>
          <p:cNvSpPr txBox="true"/>
          <p:nvPr/>
        </p:nvSpPr>
        <p:spPr>
          <a:xfrm rot="0">
            <a:off x="10846976" y="4518979"/>
            <a:ext cx="6997029" cy="1296667"/>
          </a:xfrm>
          <a:prstGeom prst="rect">
            <a:avLst/>
          </a:prstGeom>
        </p:spPr>
        <p:txBody>
          <a:bodyPr anchor="t" rtlCol="false" tIns="0" lIns="0" bIns="0" rIns="0">
            <a:spAutoFit/>
          </a:bodyPr>
          <a:lstStyle/>
          <a:p>
            <a:pPr algn="l">
              <a:lnSpc>
                <a:spcPts val="5016"/>
              </a:lnSpc>
              <a:spcBef>
                <a:spcPct val="0"/>
              </a:spcBef>
            </a:pPr>
            <a:r>
              <a:rPr lang="en-US" sz="4644" spc="585">
                <a:solidFill>
                  <a:srgbClr val="FFFFFF"/>
                </a:solidFill>
                <a:latin typeface="HK Modular"/>
                <a:ea typeface="HK Modular"/>
                <a:cs typeface="HK Modular"/>
                <a:sym typeface="HK Modular"/>
              </a:rPr>
              <a:t>Competition Sections</a:t>
            </a:r>
          </a:p>
        </p:txBody>
      </p:sp>
      <p:sp>
        <p:nvSpPr>
          <p:cNvPr name="TextBox 27" id="27"/>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2</a:t>
            </a:r>
          </a:p>
        </p:txBody>
      </p:sp>
      <p:sp>
        <p:nvSpPr>
          <p:cNvPr name="Freeform 28" id="28"/>
          <p:cNvSpPr/>
          <p:nvPr/>
        </p:nvSpPr>
        <p:spPr>
          <a:xfrm flipH="false" flipV="false" rot="0">
            <a:off x="2599668" y="5784958"/>
            <a:ext cx="6213272" cy="2648932"/>
          </a:xfrm>
          <a:custGeom>
            <a:avLst/>
            <a:gdLst/>
            <a:ahLst/>
            <a:cxnLst/>
            <a:rect r="r" b="b" t="t" l="l"/>
            <a:pathLst>
              <a:path h="2648932" w="6213272">
                <a:moveTo>
                  <a:pt x="0" y="0"/>
                </a:moveTo>
                <a:lnTo>
                  <a:pt x="6213272" y="0"/>
                </a:lnTo>
                <a:lnTo>
                  <a:pt x="6213272" y="2648932"/>
                </a:lnTo>
                <a:lnTo>
                  <a:pt x="0" y="26489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9" id="29"/>
          <p:cNvSpPr txBox="true"/>
          <p:nvPr/>
        </p:nvSpPr>
        <p:spPr>
          <a:xfrm rot="0">
            <a:off x="5069269" y="2676963"/>
            <a:ext cx="3601141" cy="280155"/>
          </a:xfrm>
          <a:prstGeom prst="rect">
            <a:avLst/>
          </a:prstGeom>
        </p:spPr>
        <p:txBody>
          <a:bodyPr anchor="t" rtlCol="false" tIns="0" lIns="0" bIns="0" rIns="0">
            <a:spAutoFit/>
          </a:bodyPr>
          <a:lstStyle/>
          <a:p>
            <a:pPr algn="ctr">
              <a:lnSpc>
                <a:spcPts val="2163"/>
              </a:lnSpc>
              <a:spcBef>
                <a:spcPct val="0"/>
              </a:spcBef>
            </a:pPr>
            <a:r>
              <a:rPr lang="en-US" b="true" sz="2003">
                <a:solidFill>
                  <a:srgbClr val="FFFFFF"/>
                </a:solidFill>
                <a:latin typeface="Poppins Semi-Bold"/>
                <a:ea typeface="Poppins Semi-Bold"/>
                <a:cs typeface="Poppins Semi-Bold"/>
                <a:sym typeface="Poppins Semi-Bold"/>
              </a:rPr>
              <a:t>Written Section</a:t>
            </a:r>
          </a:p>
        </p:txBody>
      </p:sp>
      <p:sp>
        <p:nvSpPr>
          <p:cNvPr name="TextBox 30" id="30"/>
          <p:cNvSpPr txBox="true"/>
          <p:nvPr/>
        </p:nvSpPr>
        <p:spPr>
          <a:xfrm rot="0">
            <a:off x="5069269" y="6317148"/>
            <a:ext cx="3601141" cy="280155"/>
          </a:xfrm>
          <a:prstGeom prst="rect">
            <a:avLst/>
          </a:prstGeom>
        </p:spPr>
        <p:txBody>
          <a:bodyPr anchor="t" rtlCol="false" tIns="0" lIns="0" bIns="0" rIns="0">
            <a:spAutoFit/>
          </a:bodyPr>
          <a:lstStyle/>
          <a:p>
            <a:pPr algn="ctr">
              <a:lnSpc>
                <a:spcPts val="2163"/>
              </a:lnSpc>
              <a:spcBef>
                <a:spcPct val="0"/>
              </a:spcBef>
            </a:pPr>
            <a:r>
              <a:rPr lang="en-US" b="true" sz="2003">
                <a:solidFill>
                  <a:srgbClr val="FFFFFF"/>
                </a:solidFill>
                <a:latin typeface="Poppins Semi-Bold"/>
                <a:ea typeface="Poppins Semi-Bold"/>
                <a:cs typeface="Poppins Semi-Bold"/>
                <a:sym typeface="Poppins Semi-Bold"/>
              </a:rPr>
              <a:t>Capture The Flag</a:t>
            </a:r>
          </a:p>
        </p:txBody>
      </p:sp>
      <p:sp>
        <p:nvSpPr>
          <p:cNvPr name="TextBox 31" id="31"/>
          <p:cNvSpPr txBox="true"/>
          <p:nvPr/>
        </p:nvSpPr>
        <p:spPr>
          <a:xfrm rot="0">
            <a:off x="5203658" y="3039861"/>
            <a:ext cx="3332363" cy="745204"/>
          </a:xfrm>
          <a:prstGeom prst="rect">
            <a:avLst/>
          </a:prstGeom>
        </p:spPr>
        <p:txBody>
          <a:bodyPr anchor="t" rtlCol="false" tIns="0" lIns="0" bIns="0" rIns="0">
            <a:spAutoFit/>
          </a:bodyPr>
          <a:lstStyle/>
          <a:p>
            <a:pPr algn="l">
              <a:lnSpc>
                <a:spcPts val="1975"/>
              </a:lnSpc>
            </a:pPr>
            <a:r>
              <a:rPr lang="en-US" sz="1441">
                <a:solidFill>
                  <a:srgbClr val="FFFFFF"/>
                </a:solidFill>
                <a:latin typeface="Poppins Light"/>
                <a:ea typeface="Poppins Light"/>
                <a:cs typeface="Poppins Light"/>
                <a:sym typeface="Poppins Light"/>
              </a:rPr>
              <a:t>50 - 70 Multiple choice test, similar to Security+ and other security Exams.</a:t>
            </a:r>
          </a:p>
        </p:txBody>
      </p:sp>
      <p:sp>
        <p:nvSpPr>
          <p:cNvPr name="TextBox 32" id="32"/>
          <p:cNvSpPr txBox="true"/>
          <p:nvPr/>
        </p:nvSpPr>
        <p:spPr>
          <a:xfrm rot="0">
            <a:off x="5203658" y="6676199"/>
            <a:ext cx="3332363" cy="745204"/>
          </a:xfrm>
          <a:prstGeom prst="rect">
            <a:avLst/>
          </a:prstGeom>
        </p:spPr>
        <p:txBody>
          <a:bodyPr anchor="t" rtlCol="false" tIns="0" lIns="0" bIns="0" rIns="0">
            <a:spAutoFit/>
          </a:bodyPr>
          <a:lstStyle/>
          <a:p>
            <a:pPr algn="l">
              <a:lnSpc>
                <a:spcPts val="1975"/>
              </a:lnSpc>
            </a:pPr>
            <a:r>
              <a:rPr lang="en-US" sz="1441">
                <a:solidFill>
                  <a:srgbClr val="FFFFFF"/>
                </a:solidFill>
                <a:latin typeface="Poppins Light"/>
                <a:ea typeface="Poppins Light"/>
                <a:cs typeface="Poppins Light"/>
                <a:sym typeface="Poppins Light"/>
              </a:rPr>
              <a:t>The top 10% from the test move on to a CTF starting as soon as the last person is done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620782" y="4259504"/>
            <a:ext cx="20465418" cy="3921724"/>
            <a:chOff x="0" y="0"/>
            <a:chExt cx="5390069" cy="1032882"/>
          </a:xfrm>
        </p:grpSpPr>
        <p:sp>
          <p:nvSpPr>
            <p:cNvPr name="Freeform 15" id="15"/>
            <p:cNvSpPr/>
            <p:nvPr/>
          </p:nvSpPr>
          <p:spPr>
            <a:xfrm flipH="false" flipV="false" rot="0">
              <a:off x="0" y="0"/>
              <a:ext cx="5390069" cy="1032882"/>
            </a:xfrm>
            <a:custGeom>
              <a:avLst/>
              <a:gdLst/>
              <a:ahLst/>
              <a:cxnLst/>
              <a:rect r="r" b="b" t="t" l="l"/>
              <a:pathLst>
                <a:path h="1032882" w="5390069">
                  <a:moveTo>
                    <a:pt x="0" y="0"/>
                  </a:moveTo>
                  <a:lnTo>
                    <a:pt x="5390069" y="0"/>
                  </a:lnTo>
                  <a:lnTo>
                    <a:pt x="5390069" y="1032882"/>
                  </a:lnTo>
                  <a:lnTo>
                    <a:pt x="0" y="1032882"/>
                  </a:lnTo>
                  <a:close/>
                </a:path>
              </a:pathLst>
            </a:custGeom>
            <a:gradFill rotWithShape="true">
              <a:gsLst>
                <a:gs pos="0">
                  <a:srgbClr val="071121">
                    <a:alpha val="31000"/>
                  </a:srgbClr>
                </a:gs>
                <a:gs pos="50000">
                  <a:srgbClr val="4F5661">
                    <a:alpha val="24335"/>
                  </a:srgbClr>
                </a:gs>
                <a:gs pos="100000">
                  <a:srgbClr val="060F1F">
                    <a:alpha val="0"/>
                  </a:srgbClr>
                </a:gs>
              </a:gsLst>
              <a:lin ang="0"/>
            </a:gradFill>
          </p:spPr>
        </p:sp>
        <p:sp>
          <p:nvSpPr>
            <p:cNvPr name="TextBox 16" id="16"/>
            <p:cNvSpPr txBox="true"/>
            <p:nvPr/>
          </p:nvSpPr>
          <p:spPr>
            <a:xfrm>
              <a:off x="0" y="0"/>
              <a:ext cx="5390069" cy="1032882"/>
            </a:xfrm>
            <a:prstGeom prst="rect">
              <a:avLst/>
            </a:prstGeom>
          </p:spPr>
          <p:txBody>
            <a:bodyPr anchor="ctr" rtlCol="false" tIns="50800" lIns="50800" bIns="50800" rIns="50800"/>
            <a:lstStyle/>
            <a:p>
              <a:pPr algn="ctr">
                <a:lnSpc>
                  <a:spcPts val="1917"/>
                </a:lnSpc>
              </a:pPr>
            </a:p>
          </p:txBody>
        </p:sp>
      </p:grpSp>
      <p:grpSp>
        <p:nvGrpSpPr>
          <p:cNvPr name="Group 17" id="17"/>
          <p:cNvGrpSpPr/>
          <p:nvPr/>
        </p:nvGrpSpPr>
        <p:grpSpPr>
          <a:xfrm rot="0">
            <a:off x="1028700" y="5058375"/>
            <a:ext cx="392527" cy="392527"/>
            <a:chOff x="0" y="0"/>
            <a:chExt cx="103382" cy="103382"/>
          </a:xfrm>
        </p:grpSpPr>
        <p:sp>
          <p:nvSpPr>
            <p:cNvPr name="Freeform 18" id="18"/>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19" id="19"/>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0" id="20"/>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3</a:t>
            </a:r>
          </a:p>
        </p:txBody>
      </p:sp>
      <p:sp>
        <p:nvSpPr>
          <p:cNvPr name="TextBox 21" id="21"/>
          <p:cNvSpPr txBox="true"/>
          <p:nvPr/>
        </p:nvSpPr>
        <p:spPr>
          <a:xfrm rot="0">
            <a:off x="3606850" y="1666786"/>
            <a:ext cx="11275121" cy="879863"/>
          </a:xfrm>
          <a:prstGeom prst="rect">
            <a:avLst/>
          </a:prstGeom>
        </p:spPr>
        <p:txBody>
          <a:bodyPr anchor="t" rtlCol="false" tIns="0" lIns="0" bIns="0" rIns="0">
            <a:spAutoFit/>
          </a:bodyPr>
          <a:lstStyle/>
          <a:p>
            <a:pPr algn="ctr">
              <a:lnSpc>
                <a:spcPts val="6753"/>
              </a:lnSpc>
              <a:spcBef>
                <a:spcPct val="0"/>
              </a:spcBef>
            </a:pPr>
            <a:r>
              <a:rPr lang="en-US" sz="6252" spc="787">
                <a:solidFill>
                  <a:srgbClr val="FFFFFF"/>
                </a:solidFill>
                <a:latin typeface="HK Modular"/>
                <a:ea typeface="HK Modular"/>
                <a:cs typeface="HK Modular"/>
                <a:sym typeface="HK Modular"/>
              </a:rPr>
              <a:t>Topics Covered</a:t>
            </a:r>
          </a:p>
        </p:txBody>
      </p:sp>
      <p:sp>
        <p:nvSpPr>
          <p:cNvPr name="TextBox 22" id="22"/>
          <p:cNvSpPr txBox="true"/>
          <p:nvPr/>
        </p:nvSpPr>
        <p:spPr>
          <a:xfrm rot="0">
            <a:off x="1837457" y="5153025"/>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Major News</a:t>
            </a:r>
          </a:p>
        </p:txBody>
      </p:sp>
      <p:sp>
        <p:nvSpPr>
          <p:cNvPr name="TextBox 23" id="23"/>
          <p:cNvSpPr txBox="true"/>
          <p:nvPr/>
        </p:nvSpPr>
        <p:spPr>
          <a:xfrm rot="0">
            <a:off x="1655971" y="5790723"/>
            <a:ext cx="4923524" cy="1619014"/>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The Written exam will ask questions like in X attack what was the group involved in facilitating the attack? I imagine this year we will see items about crowdstrike, supply chain, and some AI.</a:t>
            </a:r>
          </a:p>
        </p:txBody>
      </p:sp>
      <p:grpSp>
        <p:nvGrpSpPr>
          <p:cNvPr name="Group 24" id="24"/>
          <p:cNvGrpSpPr/>
          <p:nvPr/>
        </p:nvGrpSpPr>
        <p:grpSpPr>
          <a:xfrm rot="0">
            <a:off x="6817619" y="5058375"/>
            <a:ext cx="392527" cy="392527"/>
            <a:chOff x="0" y="0"/>
            <a:chExt cx="103382" cy="103382"/>
          </a:xfrm>
        </p:grpSpPr>
        <p:sp>
          <p:nvSpPr>
            <p:cNvPr name="Freeform 25" id="25"/>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26" id="26"/>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7" id="27"/>
          <p:cNvSpPr txBox="true"/>
          <p:nvPr/>
        </p:nvSpPr>
        <p:spPr>
          <a:xfrm rot="0">
            <a:off x="7444890" y="5089004"/>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Crpytography</a:t>
            </a:r>
          </a:p>
        </p:txBody>
      </p:sp>
      <p:sp>
        <p:nvSpPr>
          <p:cNvPr name="TextBox 28" id="28"/>
          <p:cNvSpPr txBox="true"/>
          <p:nvPr/>
        </p:nvSpPr>
        <p:spPr>
          <a:xfrm rot="0">
            <a:off x="7444890" y="5790723"/>
            <a:ext cx="4590117" cy="1296685"/>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Nationals had several cryptogrophy questions. We will go over some basics soon to make sure we are on the same page</a:t>
            </a:r>
          </a:p>
        </p:txBody>
      </p:sp>
      <p:grpSp>
        <p:nvGrpSpPr>
          <p:cNvPr name="Group 29" id="29"/>
          <p:cNvGrpSpPr/>
          <p:nvPr/>
        </p:nvGrpSpPr>
        <p:grpSpPr>
          <a:xfrm rot="0">
            <a:off x="12427356" y="5079479"/>
            <a:ext cx="392527" cy="392527"/>
            <a:chOff x="0" y="0"/>
            <a:chExt cx="103382" cy="103382"/>
          </a:xfrm>
        </p:grpSpPr>
        <p:sp>
          <p:nvSpPr>
            <p:cNvPr name="Freeform 30" id="30"/>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31" id="31"/>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32" id="32"/>
          <p:cNvSpPr txBox="true"/>
          <p:nvPr/>
        </p:nvSpPr>
        <p:spPr>
          <a:xfrm rot="0">
            <a:off x="13054626" y="5110109"/>
            <a:ext cx="3872379"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Regulations</a:t>
            </a:r>
          </a:p>
        </p:txBody>
      </p:sp>
      <p:sp>
        <p:nvSpPr>
          <p:cNvPr name="TextBox 33" id="33"/>
          <p:cNvSpPr txBox="true"/>
          <p:nvPr/>
        </p:nvSpPr>
        <p:spPr>
          <a:xfrm rot="0">
            <a:off x="13054626" y="5811827"/>
            <a:ext cx="4590117" cy="1296685"/>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Theres a couple questions in there pretaining to cyber security regulations more pretining to time to report.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50B1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627757"/>
            <a:ext cx="16230600" cy="5031486"/>
          </a:xfrm>
          <a:custGeom>
            <a:avLst/>
            <a:gdLst/>
            <a:ahLst/>
            <a:cxnLst/>
            <a:rect r="r" b="b" t="t" l="l"/>
            <a:pathLst>
              <a:path h="5031486" w="16230600">
                <a:moveTo>
                  <a:pt x="0" y="0"/>
                </a:moveTo>
                <a:lnTo>
                  <a:pt x="16230600" y="0"/>
                </a:lnTo>
                <a:lnTo>
                  <a:pt x="16230600" y="5031486"/>
                </a:lnTo>
                <a:lnTo>
                  <a:pt x="0" y="5031486"/>
                </a:lnTo>
                <a:lnTo>
                  <a:pt x="0" y="0"/>
                </a:lnTo>
                <a:close/>
              </a:path>
            </a:pathLst>
          </a:custGeom>
          <a:blipFill>
            <a:blip r:embed="rId2"/>
            <a:stretch>
              <a:fillRect l="0" t="0" r="0" b="0"/>
            </a:stretch>
          </a:blipFill>
        </p:spPr>
      </p:sp>
      <p:sp>
        <p:nvSpPr>
          <p:cNvPr name="TextBox 3" id="3"/>
          <p:cNvSpPr txBox="true"/>
          <p:nvPr/>
        </p:nvSpPr>
        <p:spPr>
          <a:xfrm rot="0">
            <a:off x="1028700" y="7659243"/>
            <a:ext cx="16230600" cy="265181"/>
          </a:xfrm>
          <a:prstGeom prst="rect">
            <a:avLst/>
          </a:prstGeom>
        </p:spPr>
        <p:txBody>
          <a:bodyPr anchor="t" rtlCol="false" tIns="0" lIns="0" bIns="0" rIns="0">
            <a:spAutoFit/>
          </a:bodyPr>
          <a:lstStyle/>
          <a:p>
            <a:pPr algn="ctr">
              <a:lnSpc>
                <a:spcPts val="1917"/>
              </a:lnSpc>
              <a:spcBef>
                <a:spcPct val="0"/>
              </a:spcBef>
            </a:pPr>
            <a:r>
              <a:rPr lang="en-US" sz="1775">
                <a:solidFill>
                  <a:srgbClr val="FFFFFF"/>
                </a:solidFill>
                <a:latin typeface="Poppins Light"/>
                <a:ea typeface="Poppins Light"/>
                <a:cs typeface="Poppins Light"/>
                <a:sym typeface="Poppins Light"/>
              </a:rPr>
              <a: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10691948" y="1930161"/>
            <a:ext cx="6401205" cy="7448674"/>
            <a:chOff x="0" y="0"/>
            <a:chExt cx="698500" cy="812800"/>
          </a:xfrm>
        </p:grpSpPr>
        <p:sp>
          <p:nvSpPr>
            <p:cNvPr name="Freeform 15" id="15"/>
            <p:cNvSpPr/>
            <p:nvPr/>
          </p:nvSpPr>
          <p:spPr>
            <a:xfrm flipH="false" flipV="false" rot="0">
              <a:off x="0" y="0"/>
              <a:ext cx="698500" cy="812800"/>
            </a:xfrm>
            <a:custGeom>
              <a:avLst/>
              <a:gdLst/>
              <a:ahLst/>
              <a:cxnLst/>
              <a:rect r="r" b="b" t="t" l="l"/>
              <a:pathLst>
                <a:path h="812800" w="698500">
                  <a:moveTo>
                    <a:pt x="349250" y="0"/>
                  </a:moveTo>
                  <a:lnTo>
                    <a:pt x="698500" y="203200"/>
                  </a:lnTo>
                  <a:lnTo>
                    <a:pt x="698500" y="609600"/>
                  </a:lnTo>
                  <a:lnTo>
                    <a:pt x="349250" y="812800"/>
                  </a:lnTo>
                  <a:lnTo>
                    <a:pt x="0" y="609600"/>
                  </a:lnTo>
                  <a:lnTo>
                    <a:pt x="0" y="203200"/>
                  </a:lnTo>
                  <a:lnTo>
                    <a:pt x="349250" y="0"/>
                  </a:lnTo>
                  <a:close/>
                </a:path>
              </a:pathLst>
            </a:custGeom>
            <a:blipFill>
              <a:blip r:embed="rId5"/>
              <a:stretch>
                <a:fillRect l="-53204" t="0" r="-53204" b="0"/>
              </a:stretch>
            </a:blipFill>
            <a:ln w="66675" cap="sq">
              <a:gradFill>
                <a:gsLst>
                  <a:gs pos="0">
                    <a:srgbClr val="4274C3">
                      <a:alpha val="100000"/>
                    </a:srgbClr>
                  </a:gs>
                  <a:gs pos="50000">
                    <a:srgbClr val="FFFFFF">
                      <a:alpha val="78500"/>
                    </a:srgbClr>
                  </a:gs>
                  <a:gs pos="100000">
                    <a:srgbClr val="060F1F">
                      <a:alpha val="0"/>
                    </a:srgbClr>
                  </a:gs>
                </a:gsLst>
                <a:lin ang="0"/>
              </a:gradFill>
              <a:prstDash val="solid"/>
              <a:miter/>
            </a:ln>
          </p:spPr>
        </p:sp>
      </p:grpSp>
      <p:sp>
        <p:nvSpPr>
          <p:cNvPr name="Freeform 16" id="16"/>
          <p:cNvSpPr/>
          <p:nvPr/>
        </p:nvSpPr>
        <p:spPr>
          <a:xfrm flipH="false" flipV="false" rot="0">
            <a:off x="15152804" y="1909465"/>
            <a:ext cx="5798308" cy="2033701"/>
          </a:xfrm>
          <a:custGeom>
            <a:avLst/>
            <a:gdLst/>
            <a:ahLst/>
            <a:cxnLst/>
            <a:rect r="r" b="b" t="t" l="l"/>
            <a:pathLst>
              <a:path h="2033701" w="5798308">
                <a:moveTo>
                  <a:pt x="0" y="0"/>
                </a:moveTo>
                <a:lnTo>
                  <a:pt x="5798308" y="0"/>
                </a:lnTo>
                <a:lnTo>
                  <a:pt x="5798308" y="2033701"/>
                </a:lnTo>
                <a:lnTo>
                  <a:pt x="0" y="2033701"/>
                </a:lnTo>
                <a:lnTo>
                  <a:pt x="0" y="0"/>
                </a:lnTo>
                <a:close/>
              </a:path>
            </a:pathLst>
          </a:custGeom>
          <a:blipFill>
            <a:blip r:embed="rId6">
              <a:alphaModFix amt="31000"/>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9144000" y="6838882"/>
            <a:ext cx="5798308" cy="2033701"/>
          </a:xfrm>
          <a:custGeom>
            <a:avLst/>
            <a:gdLst/>
            <a:ahLst/>
            <a:cxnLst/>
            <a:rect r="r" b="b" t="t" l="l"/>
            <a:pathLst>
              <a:path h="2033701" w="5798308">
                <a:moveTo>
                  <a:pt x="0" y="0"/>
                </a:moveTo>
                <a:lnTo>
                  <a:pt x="5798308" y="0"/>
                </a:lnTo>
                <a:lnTo>
                  <a:pt x="5798308" y="2033701"/>
                </a:lnTo>
                <a:lnTo>
                  <a:pt x="0" y="2033701"/>
                </a:lnTo>
                <a:lnTo>
                  <a:pt x="0" y="0"/>
                </a:lnTo>
                <a:close/>
              </a:path>
            </a:pathLst>
          </a:custGeom>
          <a:blipFill>
            <a:blip r:embed="rId6">
              <a:alphaModFix amt="31000"/>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1034913" y="6296506"/>
            <a:ext cx="7367315" cy="3508684"/>
          </a:xfrm>
          <a:custGeom>
            <a:avLst/>
            <a:gdLst/>
            <a:ahLst/>
            <a:cxnLst/>
            <a:rect r="r" b="b" t="t" l="l"/>
            <a:pathLst>
              <a:path h="3508684" w="7367315">
                <a:moveTo>
                  <a:pt x="0" y="0"/>
                </a:moveTo>
                <a:lnTo>
                  <a:pt x="7367316" y="0"/>
                </a:lnTo>
                <a:lnTo>
                  <a:pt x="7367316" y="3508684"/>
                </a:lnTo>
                <a:lnTo>
                  <a:pt x="0" y="3508684"/>
                </a:lnTo>
                <a:lnTo>
                  <a:pt x="0" y="0"/>
                </a:lnTo>
                <a:close/>
              </a:path>
            </a:pathLst>
          </a:custGeom>
          <a:blipFill>
            <a:blip r:embed="rId8"/>
            <a:stretch>
              <a:fillRect l="0" t="0" r="0" b="0"/>
            </a:stretch>
          </a:blipFill>
        </p:spPr>
      </p:sp>
      <p:sp>
        <p:nvSpPr>
          <p:cNvPr name="TextBox 19" id="19"/>
          <p:cNvSpPr txBox="true"/>
          <p:nvPr/>
        </p:nvSpPr>
        <p:spPr>
          <a:xfrm rot="0">
            <a:off x="1391939" y="1862328"/>
            <a:ext cx="6492440" cy="1743119"/>
          </a:xfrm>
          <a:prstGeom prst="rect">
            <a:avLst/>
          </a:prstGeom>
        </p:spPr>
        <p:txBody>
          <a:bodyPr anchor="t" rtlCol="false" tIns="0" lIns="0" bIns="0" rIns="0">
            <a:spAutoFit/>
          </a:bodyPr>
          <a:lstStyle/>
          <a:p>
            <a:pPr algn="l">
              <a:lnSpc>
                <a:spcPts val="6753"/>
              </a:lnSpc>
              <a:spcBef>
                <a:spcPct val="0"/>
              </a:spcBef>
            </a:pPr>
            <a:r>
              <a:rPr lang="en-US" sz="6252" spc="787">
                <a:solidFill>
                  <a:srgbClr val="FFFFFF"/>
                </a:solidFill>
                <a:latin typeface="HK Modular"/>
                <a:ea typeface="HK Modular"/>
                <a:cs typeface="HK Modular"/>
                <a:sym typeface="HK Modular"/>
              </a:rPr>
              <a:t>Capture the Flag</a:t>
            </a:r>
          </a:p>
        </p:txBody>
      </p:sp>
      <p:sp>
        <p:nvSpPr>
          <p:cNvPr name="TextBox 20" id="20"/>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5</a:t>
            </a:r>
          </a:p>
        </p:txBody>
      </p:sp>
      <p:sp>
        <p:nvSpPr>
          <p:cNvPr name="TextBox 21" id="21"/>
          <p:cNvSpPr txBox="true"/>
          <p:nvPr/>
        </p:nvSpPr>
        <p:spPr>
          <a:xfrm rot="0">
            <a:off x="1391939" y="4024719"/>
            <a:ext cx="7010290" cy="1795537"/>
          </a:xfrm>
          <a:prstGeom prst="rect">
            <a:avLst/>
          </a:prstGeom>
        </p:spPr>
        <p:txBody>
          <a:bodyPr anchor="t" rtlCol="false" tIns="0" lIns="0" bIns="0" rIns="0">
            <a:spAutoFit/>
          </a:bodyPr>
          <a:lstStyle/>
          <a:p>
            <a:pPr algn="l">
              <a:lnSpc>
                <a:spcPts val="2825"/>
              </a:lnSpc>
            </a:pPr>
            <a:r>
              <a:rPr lang="en-US" sz="2062">
                <a:solidFill>
                  <a:srgbClr val="FFFFFF"/>
                </a:solidFill>
                <a:latin typeface="Poppins Light"/>
                <a:ea typeface="Poppins Light"/>
                <a:cs typeface="Poppins Light"/>
                <a:sym typeface="Poppins Light"/>
              </a:rPr>
              <a:t>If called back you will compete in a CTF involving a lot of log analysis ( look at  this log and find x file or x ip address). Your making a massive incident report. </a:t>
            </a:r>
          </a:p>
          <a:p>
            <a:pPr algn="l">
              <a:lnSpc>
                <a:spcPts val="2825"/>
              </a:lnSpc>
            </a:pPr>
          </a:p>
          <a:p>
            <a:pPr algn="l">
              <a:lnSpc>
                <a:spcPts val="2825"/>
              </a:lnSpc>
            </a:pPr>
            <a:r>
              <a:rPr lang="en-US" sz="2062">
                <a:solidFill>
                  <a:srgbClr val="FFFFFF"/>
                </a:solidFill>
                <a:latin typeface="Poppins Light"/>
                <a:ea typeface="Poppins Light"/>
                <a:cs typeface="Poppins Light"/>
                <a:sym typeface="Poppins Light"/>
              </a:rPr>
              <a:t>Lets take a look at a similar CTF: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620782" y="4259504"/>
            <a:ext cx="20465418" cy="3921724"/>
            <a:chOff x="0" y="0"/>
            <a:chExt cx="5390069" cy="1032882"/>
          </a:xfrm>
        </p:grpSpPr>
        <p:sp>
          <p:nvSpPr>
            <p:cNvPr name="Freeform 15" id="15"/>
            <p:cNvSpPr/>
            <p:nvPr/>
          </p:nvSpPr>
          <p:spPr>
            <a:xfrm flipH="false" flipV="false" rot="0">
              <a:off x="0" y="0"/>
              <a:ext cx="5390069" cy="1032882"/>
            </a:xfrm>
            <a:custGeom>
              <a:avLst/>
              <a:gdLst/>
              <a:ahLst/>
              <a:cxnLst/>
              <a:rect r="r" b="b" t="t" l="l"/>
              <a:pathLst>
                <a:path h="1032882" w="5390069">
                  <a:moveTo>
                    <a:pt x="0" y="0"/>
                  </a:moveTo>
                  <a:lnTo>
                    <a:pt x="5390069" y="0"/>
                  </a:lnTo>
                  <a:lnTo>
                    <a:pt x="5390069" y="1032882"/>
                  </a:lnTo>
                  <a:lnTo>
                    <a:pt x="0" y="1032882"/>
                  </a:lnTo>
                  <a:close/>
                </a:path>
              </a:pathLst>
            </a:custGeom>
            <a:gradFill rotWithShape="true">
              <a:gsLst>
                <a:gs pos="0">
                  <a:srgbClr val="071121">
                    <a:alpha val="31000"/>
                  </a:srgbClr>
                </a:gs>
                <a:gs pos="50000">
                  <a:srgbClr val="4F5661">
                    <a:alpha val="24335"/>
                  </a:srgbClr>
                </a:gs>
                <a:gs pos="100000">
                  <a:srgbClr val="060F1F">
                    <a:alpha val="0"/>
                  </a:srgbClr>
                </a:gs>
              </a:gsLst>
              <a:lin ang="0"/>
            </a:gradFill>
          </p:spPr>
        </p:sp>
        <p:sp>
          <p:nvSpPr>
            <p:cNvPr name="TextBox 16" id="16"/>
            <p:cNvSpPr txBox="true"/>
            <p:nvPr/>
          </p:nvSpPr>
          <p:spPr>
            <a:xfrm>
              <a:off x="0" y="0"/>
              <a:ext cx="5390069" cy="1032882"/>
            </a:xfrm>
            <a:prstGeom prst="rect">
              <a:avLst/>
            </a:prstGeom>
          </p:spPr>
          <p:txBody>
            <a:bodyPr anchor="ctr" rtlCol="false" tIns="50800" lIns="50800" bIns="50800" rIns="50800"/>
            <a:lstStyle/>
            <a:p>
              <a:pPr algn="ctr">
                <a:lnSpc>
                  <a:spcPts val="1917"/>
                </a:lnSpc>
              </a:pPr>
            </a:p>
          </p:txBody>
        </p:sp>
      </p:grpSp>
      <p:grpSp>
        <p:nvGrpSpPr>
          <p:cNvPr name="Group 17" id="17"/>
          <p:cNvGrpSpPr/>
          <p:nvPr/>
        </p:nvGrpSpPr>
        <p:grpSpPr>
          <a:xfrm rot="0">
            <a:off x="1028700" y="5058375"/>
            <a:ext cx="392527" cy="392527"/>
            <a:chOff x="0" y="0"/>
            <a:chExt cx="103382" cy="103382"/>
          </a:xfrm>
        </p:grpSpPr>
        <p:sp>
          <p:nvSpPr>
            <p:cNvPr name="Freeform 18" id="18"/>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19" id="19"/>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0" id="20"/>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6</a:t>
            </a:r>
          </a:p>
        </p:txBody>
      </p:sp>
      <p:sp>
        <p:nvSpPr>
          <p:cNvPr name="TextBox 21" id="21"/>
          <p:cNvSpPr txBox="true"/>
          <p:nvPr/>
        </p:nvSpPr>
        <p:spPr>
          <a:xfrm rot="0">
            <a:off x="3542756" y="1794973"/>
            <a:ext cx="11275121" cy="879863"/>
          </a:xfrm>
          <a:prstGeom prst="rect">
            <a:avLst/>
          </a:prstGeom>
        </p:spPr>
        <p:txBody>
          <a:bodyPr anchor="t" rtlCol="false" tIns="0" lIns="0" bIns="0" rIns="0">
            <a:spAutoFit/>
          </a:bodyPr>
          <a:lstStyle/>
          <a:p>
            <a:pPr algn="ctr">
              <a:lnSpc>
                <a:spcPts val="6753"/>
              </a:lnSpc>
              <a:spcBef>
                <a:spcPct val="0"/>
              </a:spcBef>
            </a:pPr>
            <a:r>
              <a:rPr lang="en-US" sz="6252" spc="787">
                <a:solidFill>
                  <a:srgbClr val="FFFFFF"/>
                </a:solidFill>
                <a:latin typeface="HK Modular"/>
                <a:ea typeface="HK Modular"/>
                <a:cs typeface="HK Modular"/>
                <a:sym typeface="HK Modular"/>
              </a:rPr>
              <a:t>Resources</a:t>
            </a:r>
          </a:p>
        </p:txBody>
      </p:sp>
      <p:sp>
        <p:nvSpPr>
          <p:cNvPr name="TextBox 22" id="22"/>
          <p:cNvSpPr txBox="true"/>
          <p:nvPr/>
        </p:nvSpPr>
        <p:spPr>
          <a:xfrm rot="0">
            <a:off x="1655971" y="4911764"/>
            <a:ext cx="2951337" cy="695272"/>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Hack The Box / Try Hack Me</a:t>
            </a:r>
          </a:p>
        </p:txBody>
      </p:sp>
      <p:sp>
        <p:nvSpPr>
          <p:cNvPr name="TextBox 23" id="23"/>
          <p:cNvSpPr txBox="true"/>
          <p:nvPr/>
        </p:nvSpPr>
        <p:spPr>
          <a:xfrm rot="0">
            <a:off x="1655971" y="5790723"/>
            <a:ext cx="4923524" cy="974357"/>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Hack the box provides great resources to complete some “boxes” in order to practice what CTF challenges will look like</a:t>
            </a:r>
          </a:p>
        </p:txBody>
      </p:sp>
      <p:grpSp>
        <p:nvGrpSpPr>
          <p:cNvPr name="Group 24" id="24"/>
          <p:cNvGrpSpPr/>
          <p:nvPr/>
        </p:nvGrpSpPr>
        <p:grpSpPr>
          <a:xfrm rot="0">
            <a:off x="6817619" y="5058375"/>
            <a:ext cx="392527" cy="392527"/>
            <a:chOff x="0" y="0"/>
            <a:chExt cx="103382" cy="103382"/>
          </a:xfrm>
        </p:grpSpPr>
        <p:sp>
          <p:nvSpPr>
            <p:cNvPr name="Freeform 25" id="25"/>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26" id="26"/>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27" id="27"/>
          <p:cNvSpPr txBox="true"/>
          <p:nvPr/>
        </p:nvSpPr>
        <p:spPr>
          <a:xfrm rot="0">
            <a:off x="7444890" y="5089004"/>
            <a:ext cx="2951337" cy="361897"/>
          </a:xfrm>
          <a:prstGeom prst="rect">
            <a:avLst/>
          </a:prstGeom>
        </p:spPr>
        <p:txBody>
          <a:bodyPr anchor="t" rtlCol="false" tIns="0" lIns="0" bIns="0" rIns="0">
            <a:spAutoFit/>
          </a:bodyPr>
          <a:lstStyle/>
          <a:p>
            <a:pPr algn="l">
              <a:lnSpc>
                <a:spcPts val="2696"/>
              </a:lnSpc>
              <a:spcBef>
                <a:spcPct val="0"/>
              </a:spcBef>
            </a:pPr>
            <a:r>
              <a:rPr lang="en-US" b="true" sz="2496">
                <a:solidFill>
                  <a:srgbClr val="FFFFFF"/>
                </a:solidFill>
                <a:latin typeface="Poppins Semi-Bold"/>
                <a:ea typeface="Poppins Semi-Bold"/>
                <a:cs typeface="Poppins Semi-Bold"/>
                <a:sym typeface="Poppins Semi-Bold"/>
              </a:rPr>
              <a:t>News Sites</a:t>
            </a:r>
          </a:p>
        </p:txBody>
      </p:sp>
      <p:sp>
        <p:nvSpPr>
          <p:cNvPr name="TextBox 28" id="28"/>
          <p:cNvSpPr txBox="true"/>
          <p:nvPr/>
        </p:nvSpPr>
        <p:spPr>
          <a:xfrm rot="0">
            <a:off x="7444890" y="5790723"/>
            <a:ext cx="4590117" cy="1941342"/>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I use an RSS feed on my phone to get the latest in news from several different cybersecurity websites. I highly recomend taking some time to look at the large news articles and other events in cyber!</a:t>
            </a:r>
          </a:p>
        </p:txBody>
      </p:sp>
      <p:grpSp>
        <p:nvGrpSpPr>
          <p:cNvPr name="Group 29" id="29"/>
          <p:cNvGrpSpPr/>
          <p:nvPr/>
        </p:nvGrpSpPr>
        <p:grpSpPr>
          <a:xfrm rot="0">
            <a:off x="12427356" y="5079479"/>
            <a:ext cx="392527" cy="392527"/>
            <a:chOff x="0" y="0"/>
            <a:chExt cx="103382" cy="103382"/>
          </a:xfrm>
        </p:grpSpPr>
        <p:sp>
          <p:nvSpPr>
            <p:cNvPr name="Freeform 30" id="30"/>
            <p:cNvSpPr/>
            <p:nvPr/>
          </p:nvSpPr>
          <p:spPr>
            <a:xfrm flipH="false" flipV="false" rot="0">
              <a:off x="0" y="0"/>
              <a:ext cx="103382" cy="103382"/>
            </a:xfrm>
            <a:custGeom>
              <a:avLst/>
              <a:gdLst/>
              <a:ahLst/>
              <a:cxnLst/>
              <a:rect r="r" b="b" t="t" l="l"/>
              <a:pathLst>
                <a:path h="103382" w="103382">
                  <a:moveTo>
                    <a:pt x="0" y="0"/>
                  </a:moveTo>
                  <a:lnTo>
                    <a:pt x="103382" y="0"/>
                  </a:lnTo>
                  <a:lnTo>
                    <a:pt x="103382" y="103382"/>
                  </a:lnTo>
                  <a:lnTo>
                    <a:pt x="0" y="103382"/>
                  </a:lnTo>
                  <a:close/>
                </a:path>
              </a:pathLst>
            </a:custGeom>
            <a:gradFill rotWithShape="true">
              <a:gsLst>
                <a:gs pos="0">
                  <a:srgbClr val="FFFFFF">
                    <a:alpha val="63000"/>
                  </a:srgbClr>
                </a:gs>
                <a:gs pos="100000">
                  <a:srgbClr val="FFC1C1">
                    <a:alpha val="1575"/>
                  </a:srgbClr>
                </a:gs>
              </a:gsLst>
              <a:lin ang="0"/>
            </a:gradFill>
          </p:spPr>
        </p:sp>
        <p:sp>
          <p:nvSpPr>
            <p:cNvPr name="TextBox 31" id="31"/>
            <p:cNvSpPr txBox="true"/>
            <p:nvPr/>
          </p:nvSpPr>
          <p:spPr>
            <a:xfrm>
              <a:off x="0" y="0"/>
              <a:ext cx="103382" cy="103382"/>
            </a:xfrm>
            <a:prstGeom prst="rect">
              <a:avLst/>
            </a:prstGeom>
          </p:spPr>
          <p:txBody>
            <a:bodyPr anchor="ctr" rtlCol="false" tIns="50800" lIns="50800" bIns="50800" rIns="50800"/>
            <a:lstStyle/>
            <a:p>
              <a:pPr algn="ctr">
                <a:lnSpc>
                  <a:spcPts val="1917"/>
                </a:lnSpc>
              </a:pPr>
            </a:p>
          </p:txBody>
        </p:sp>
      </p:grpSp>
      <p:sp>
        <p:nvSpPr>
          <p:cNvPr name="TextBox 32" id="32"/>
          <p:cNvSpPr txBox="true"/>
          <p:nvPr/>
        </p:nvSpPr>
        <p:spPr>
          <a:xfrm rot="0">
            <a:off x="13054626" y="5110109"/>
            <a:ext cx="3872379" cy="361897"/>
          </a:xfrm>
          <a:prstGeom prst="rect">
            <a:avLst/>
          </a:prstGeom>
        </p:spPr>
        <p:txBody>
          <a:bodyPr anchor="t" rtlCol="false" tIns="0" lIns="0" bIns="0" rIns="0">
            <a:spAutoFit/>
          </a:bodyPr>
          <a:lstStyle/>
          <a:p>
            <a:pPr algn="l">
              <a:lnSpc>
                <a:spcPts val="2696"/>
              </a:lnSpc>
              <a:spcBef>
                <a:spcPct val="0"/>
              </a:spcBef>
            </a:pPr>
            <a:r>
              <a:rPr lang="en-US" sz="2496">
                <a:solidFill>
                  <a:srgbClr val="FFFFFF"/>
                </a:solidFill>
                <a:latin typeface="Poppins"/>
                <a:ea typeface="Poppins"/>
                <a:cs typeface="Poppins"/>
                <a:sym typeface="Poppins"/>
              </a:rPr>
              <a:t>MITRE Vectors</a:t>
            </a:r>
          </a:p>
        </p:txBody>
      </p:sp>
      <p:sp>
        <p:nvSpPr>
          <p:cNvPr name="TextBox 33" id="33"/>
          <p:cNvSpPr txBox="true"/>
          <p:nvPr/>
        </p:nvSpPr>
        <p:spPr>
          <a:xfrm rot="0">
            <a:off x="13054626" y="5811827"/>
            <a:ext cx="4590117" cy="1626622"/>
          </a:xfrm>
          <a:prstGeom prst="rect">
            <a:avLst/>
          </a:prstGeom>
        </p:spPr>
        <p:txBody>
          <a:bodyPr anchor="t" rtlCol="false" tIns="0" lIns="0" bIns="0" rIns="0">
            <a:spAutoFit/>
          </a:bodyPr>
          <a:lstStyle/>
          <a:p>
            <a:pPr algn="l">
              <a:lnSpc>
                <a:spcPts val="2554"/>
              </a:lnSpc>
            </a:pPr>
            <a:r>
              <a:rPr lang="en-US" sz="1864">
                <a:solidFill>
                  <a:srgbClr val="FFFFFF"/>
                </a:solidFill>
                <a:latin typeface="Poppins Light"/>
                <a:ea typeface="Poppins Light"/>
                <a:cs typeface="Poppins Light"/>
                <a:sym typeface="Poppins Light"/>
              </a:rPr>
              <a:t>Want to know how malware works? check out  Mitre ATT&amp;CK to find out more about vulnerabilities</a:t>
            </a:r>
          </a:p>
          <a:p>
            <a:pPr algn="l">
              <a:lnSpc>
                <a:spcPts val="2554"/>
              </a:lnSpc>
            </a:pPr>
          </a:p>
          <a:p>
            <a:pPr algn="l">
              <a:lnSpc>
                <a:spcPts val="2554"/>
              </a:lnSpc>
            </a:pPr>
            <a:r>
              <a:rPr lang="en-US" sz="1864" u="sng">
                <a:solidFill>
                  <a:srgbClr val="FFFFFF"/>
                </a:solidFill>
                <a:latin typeface="Poppins Light"/>
                <a:ea typeface="Poppins Light"/>
                <a:cs typeface="Poppins Light"/>
                <a:sym typeface="Poppins Light"/>
                <a:hlinkClick r:id="rId5" tooltip="https://attack.mitre.org"/>
              </a:rPr>
              <a:t>https://attack.mitre.org/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7917052" y="1048636"/>
            <a:ext cx="2453896" cy="2453896"/>
          </a:xfrm>
          <a:custGeom>
            <a:avLst/>
            <a:gdLst/>
            <a:ahLst/>
            <a:cxnLst/>
            <a:rect r="r" b="b" t="t" l="l"/>
            <a:pathLst>
              <a:path h="2453896" w="2453896">
                <a:moveTo>
                  <a:pt x="0" y="0"/>
                </a:moveTo>
                <a:lnTo>
                  <a:pt x="2453896" y="0"/>
                </a:lnTo>
                <a:lnTo>
                  <a:pt x="2453896" y="2453896"/>
                </a:lnTo>
                <a:lnTo>
                  <a:pt x="0" y="2453896"/>
                </a:lnTo>
                <a:lnTo>
                  <a:pt x="0" y="0"/>
                </a:lnTo>
                <a:close/>
              </a:path>
            </a:pathLst>
          </a:custGeom>
          <a:blipFill>
            <a:blip r:embed="rId5"/>
            <a:stretch>
              <a:fillRect l="0" t="0" r="0" b="0"/>
            </a:stretch>
          </a:blipFill>
        </p:spPr>
      </p:sp>
      <p:sp>
        <p:nvSpPr>
          <p:cNvPr name="TextBox 15" id="15"/>
          <p:cNvSpPr txBox="true"/>
          <p:nvPr/>
        </p:nvSpPr>
        <p:spPr>
          <a:xfrm rot="0">
            <a:off x="1391939" y="859732"/>
            <a:ext cx="62331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7</a:t>
            </a:r>
          </a:p>
        </p:txBody>
      </p:sp>
      <p:sp>
        <p:nvSpPr>
          <p:cNvPr name="TextBox 16" id="16"/>
          <p:cNvSpPr txBox="true"/>
          <p:nvPr/>
        </p:nvSpPr>
        <p:spPr>
          <a:xfrm rot="0">
            <a:off x="3628799" y="4197366"/>
            <a:ext cx="11030402" cy="913310"/>
          </a:xfrm>
          <a:prstGeom prst="rect">
            <a:avLst/>
          </a:prstGeom>
        </p:spPr>
        <p:txBody>
          <a:bodyPr anchor="t" rtlCol="false" tIns="0" lIns="0" bIns="0" rIns="0">
            <a:spAutoFit/>
          </a:bodyPr>
          <a:lstStyle/>
          <a:p>
            <a:pPr algn="ctr">
              <a:lnSpc>
                <a:spcPts val="6947"/>
              </a:lnSpc>
            </a:pPr>
            <a:r>
              <a:rPr lang="en-US" sz="6433" spc="810">
                <a:solidFill>
                  <a:srgbClr val="FFFFFF"/>
                </a:solidFill>
                <a:latin typeface="HK Modular"/>
                <a:ea typeface="HK Modular"/>
                <a:cs typeface="HK Modular"/>
                <a:sym typeface="HK Modular"/>
              </a:rPr>
              <a:t>Networking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5555" r="0" b="-5555"/>
            </a:stretch>
          </a:blipFill>
        </p:spPr>
      </p:sp>
      <p:grpSp>
        <p:nvGrpSpPr>
          <p:cNvPr name="Group 3" id="3"/>
          <p:cNvGrpSpPr/>
          <p:nvPr/>
        </p:nvGrpSpPr>
        <p:grpSpPr>
          <a:xfrm rot="0">
            <a:off x="862708" y="795954"/>
            <a:ext cx="331984" cy="202810"/>
            <a:chOff x="0" y="0"/>
            <a:chExt cx="442646" cy="270414"/>
          </a:xfrm>
        </p:grpSpPr>
        <p:grpSp>
          <p:nvGrpSpPr>
            <p:cNvPr name="Group 4" id="4"/>
            <p:cNvGrpSpPr/>
            <p:nvPr/>
          </p:nvGrpSpPr>
          <p:grpSpPr>
            <a:xfrm rot="0">
              <a:off x="0" y="0"/>
              <a:ext cx="442646" cy="63500"/>
              <a:chOff x="0" y="0"/>
              <a:chExt cx="87436" cy="12543"/>
            </a:xfrm>
          </p:grpSpPr>
          <p:sp>
            <p:nvSpPr>
              <p:cNvPr name="Freeform 5" id="5"/>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6" id="6"/>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7" id="7"/>
            <p:cNvGrpSpPr/>
            <p:nvPr/>
          </p:nvGrpSpPr>
          <p:grpSpPr>
            <a:xfrm rot="0">
              <a:off x="0" y="105314"/>
              <a:ext cx="442646" cy="63500"/>
              <a:chOff x="0" y="0"/>
              <a:chExt cx="87436" cy="12543"/>
            </a:xfrm>
          </p:grpSpPr>
          <p:sp>
            <p:nvSpPr>
              <p:cNvPr name="Freeform 8" id="8"/>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9" id="9"/>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nvGrpSpPr>
            <p:cNvPr name="Group 10" id="10"/>
            <p:cNvGrpSpPr/>
            <p:nvPr/>
          </p:nvGrpSpPr>
          <p:grpSpPr>
            <a:xfrm rot="0">
              <a:off x="0" y="206914"/>
              <a:ext cx="442646" cy="63500"/>
              <a:chOff x="0" y="0"/>
              <a:chExt cx="87436" cy="12543"/>
            </a:xfrm>
          </p:grpSpPr>
          <p:sp>
            <p:nvSpPr>
              <p:cNvPr name="Freeform 11" id="11"/>
              <p:cNvSpPr/>
              <p:nvPr/>
            </p:nvSpPr>
            <p:spPr>
              <a:xfrm flipH="false" flipV="false" rot="0">
                <a:off x="0" y="0"/>
                <a:ext cx="87436" cy="12543"/>
              </a:xfrm>
              <a:custGeom>
                <a:avLst/>
                <a:gdLst/>
                <a:ahLst/>
                <a:cxnLst/>
                <a:rect r="r" b="b" t="t" l="l"/>
                <a:pathLst>
                  <a:path h="12543" w="87436">
                    <a:moveTo>
                      <a:pt x="0" y="0"/>
                    </a:moveTo>
                    <a:lnTo>
                      <a:pt x="87436" y="0"/>
                    </a:lnTo>
                    <a:lnTo>
                      <a:pt x="87436" y="12543"/>
                    </a:lnTo>
                    <a:lnTo>
                      <a:pt x="0" y="12543"/>
                    </a:lnTo>
                    <a:close/>
                  </a:path>
                </a:pathLst>
              </a:custGeom>
              <a:solidFill>
                <a:srgbClr val="FFFFFF"/>
              </a:solidFill>
            </p:spPr>
          </p:sp>
          <p:sp>
            <p:nvSpPr>
              <p:cNvPr name="TextBox 12" id="12"/>
              <p:cNvSpPr txBox="true"/>
              <p:nvPr/>
            </p:nvSpPr>
            <p:spPr>
              <a:xfrm>
                <a:off x="0" y="0"/>
                <a:ext cx="87436" cy="12543"/>
              </a:xfrm>
              <a:prstGeom prst="rect">
                <a:avLst/>
              </a:prstGeom>
            </p:spPr>
            <p:txBody>
              <a:bodyPr anchor="ctr" rtlCol="false" tIns="50800" lIns="50800" bIns="50800" rIns="50800"/>
              <a:lstStyle/>
              <a:p>
                <a:pPr algn="ctr">
                  <a:lnSpc>
                    <a:spcPts val="1917"/>
                  </a:lnSpc>
                </a:pPr>
              </a:p>
            </p:txBody>
          </p:sp>
        </p:grpSp>
      </p:grpSp>
      <p:sp>
        <p:nvSpPr>
          <p:cNvPr name="Freeform 13" id="13"/>
          <p:cNvSpPr/>
          <p:nvPr/>
        </p:nvSpPr>
        <p:spPr>
          <a:xfrm flipH="false" flipV="false" rot="0">
            <a:off x="16927006" y="746082"/>
            <a:ext cx="332294" cy="302554"/>
          </a:xfrm>
          <a:custGeom>
            <a:avLst/>
            <a:gdLst/>
            <a:ahLst/>
            <a:cxnLst/>
            <a:rect r="r" b="b" t="t" l="l"/>
            <a:pathLst>
              <a:path h="302554" w="332294">
                <a:moveTo>
                  <a:pt x="0" y="0"/>
                </a:moveTo>
                <a:lnTo>
                  <a:pt x="332294" y="0"/>
                </a:lnTo>
                <a:lnTo>
                  <a:pt x="332294" y="302554"/>
                </a:lnTo>
                <a:lnTo>
                  <a:pt x="0" y="3025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true" rot="-5400000">
            <a:off x="4518627" y="-1145741"/>
            <a:ext cx="8215134" cy="13134662"/>
          </a:xfrm>
          <a:custGeom>
            <a:avLst/>
            <a:gdLst/>
            <a:ahLst/>
            <a:cxnLst/>
            <a:rect r="r" b="b" t="t" l="l"/>
            <a:pathLst>
              <a:path h="13134662" w="8215134">
                <a:moveTo>
                  <a:pt x="0" y="13134661"/>
                </a:moveTo>
                <a:lnTo>
                  <a:pt x="8215134" y="13134661"/>
                </a:lnTo>
                <a:lnTo>
                  <a:pt x="8215134" y="0"/>
                </a:lnTo>
                <a:lnTo>
                  <a:pt x="0" y="0"/>
                </a:lnTo>
                <a:lnTo>
                  <a:pt x="0" y="13134661"/>
                </a:lnTo>
                <a:close/>
              </a:path>
            </a:pathLst>
          </a:custGeom>
          <a:blipFill>
            <a:blip r:embed="rId5">
              <a:alphaModFix amt="65999"/>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4284356" y="3869316"/>
            <a:ext cx="8683676" cy="4244147"/>
          </a:xfrm>
          <a:custGeom>
            <a:avLst/>
            <a:gdLst/>
            <a:ahLst/>
            <a:cxnLst/>
            <a:rect r="r" b="b" t="t" l="l"/>
            <a:pathLst>
              <a:path h="4244147" w="8683676">
                <a:moveTo>
                  <a:pt x="0" y="0"/>
                </a:moveTo>
                <a:lnTo>
                  <a:pt x="8683676" y="0"/>
                </a:lnTo>
                <a:lnTo>
                  <a:pt x="8683676" y="4244147"/>
                </a:lnTo>
                <a:lnTo>
                  <a:pt x="0" y="4244147"/>
                </a:lnTo>
                <a:lnTo>
                  <a:pt x="0" y="0"/>
                </a:lnTo>
                <a:close/>
              </a:path>
            </a:pathLst>
          </a:custGeom>
          <a:blipFill>
            <a:blip r:embed="rId7"/>
            <a:stretch>
              <a:fillRect l="0" t="0" r="0" b="0"/>
            </a:stretch>
          </a:blipFill>
        </p:spPr>
      </p:sp>
      <p:sp>
        <p:nvSpPr>
          <p:cNvPr name="TextBox 16" id="16"/>
          <p:cNvSpPr txBox="true"/>
          <p:nvPr/>
        </p:nvSpPr>
        <p:spPr>
          <a:xfrm rot="0">
            <a:off x="1391939" y="859732"/>
            <a:ext cx="528063" cy="139032"/>
          </a:xfrm>
          <a:prstGeom prst="rect">
            <a:avLst/>
          </a:prstGeom>
        </p:spPr>
        <p:txBody>
          <a:bodyPr anchor="t" rtlCol="false" tIns="0" lIns="0" bIns="0" rIns="0">
            <a:spAutoFit/>
          </a:bodyPr>
          <a:lstStyle/>
          <a:p>
            <a:pPr algn="l">
              <a:lnSpc>
                <a:spcPts val="1077"/>
              </a:lnSpc>
              <a:spcBef>
                <a:spcPct val="0"/>
              </a:spcBef>
            </a:pPr>
            <a:r>
              <a:rPr lang="en-US" sz="997">
                <a:solidFill>
                  <a:srgbClr val="FFFFFF"/>
                </a:solidFill>
                <a:latin typeface="Poppins Light"/>
                <a:ea typeface="Poppins Light"/>
                <a:cs typeface="Poppins Light"/>
                <a:sym typeface="Poppins Light"/>
              </a:rPr>
              <a:t>PAGE 8</a:t>
            </a:r>
          </a:p>
        </p:txBody>
      </p:sp>
      <p:sp>
        <p:nvSpPr>
          <p:cNvPr name="TextBox 17" id="17"/>
          <p:cNvSpPr txBox="true"/>
          <p:nvPr/>
        </p:nvSpPr>
        <p:spPr>
          <a:xfrm rot="0">
            <a:off x="3516446" y="1929102"/>
            <a:ext cx="6914037" cy="1434695"/>
          </a:xfrm>
          <a:prstGeom prst="rect">
            <a:avLst/>
          </a:prstGeom>
        </p:spPr>
        <p:txBody>
          <a:bodyPr anchor="t" rtlCol="false" tIns="0" lIns="0" bIns="0" rIns="0">
            <a:spAutoFit/>
          </a:bodyPr>
          <a:lstStyle/>
          <a:p>
            <a:pPr algn="l">
              <a:lnSpc>
                <a:spcPts val="5566"/>
              </a:lnSpc>
              <a:spcBef>
                <a:spcPct val="0"/>
              </a:spcBef>
            </a:pPr>
            <a:r>
              <a:rPr lang="en-US" sz="5154" spc="649">
                <a:solidFill>
                  <a:srgbClr val="FFFFFF"/>
                </a:solidFill>
                <a:latin typeface="HK Modular"/>
                <a:ea typeface="HK Modular"/>
                <a:cs typeface="HK Modular"/>
                <a:sym typeface="HK Modular"/>
              </a:rPr>
              <a:t>IP Addressing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DAGUIbpxRY4</dc:identifier>
  <dcterms:modified xsi:type="dcterms:W3CDTF">2011-08-01T06:04:30Z</dcterms:modified>
  <cp:revision>1</cp:revision>
  <dc:title>USITCC Security Session</dc:title>
</cp:coreProperties>
</file>